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10" r:id="rId1"/>
    <p:sldMasterId id="2147484131" r:id="rId2"/>
  </p:sldMasterIdLst>
  <p:notesMasterIdLst>
    <p:notesMasterId r:id="rId30"/>
  </p:notesMasterIdLst>
  <p:handoutMasterIdLst>
    <p:handoutMasterId r:id="rId31"/>
  </p:handoutMasterIdLst>
  <p:sldIdLst>
    <p:sldId id="892" r:id="rId3"/>
    <p:sldId id="905" r:id="rId4"/>
    <p:sldId id="895" r:id="rId5"/>
    <p:sldId id="913" r:id="rId6"/>
    <p:sldId id="914" r:id="rId7"/>
    <p:sldId id="915" r:id="rId8"/>
    <p:sldId id="900" r:id="rId9"/>
    <p:sldId id="873" r:id="rId10"/>
    <p:sldId id="901" r:id="rId11"/>
    <p:sldId id="876" r:id="rId12"/>
    <p:sldId id="889" r:id="rId13"/>
    <p:sldId id="863" r:id="rId14"/>
    <p:sldId id="866" r:id="rId15"/>
    <p:sldId id="857" r:id="rId16"/>
    <p:sldId id="904" r:id="rId17"/>
    <p:sldId id="880" r:id="rId18"/>
    <p:sldId id="881" r:id="rId19"/>
    <p:sldId id="882" r:id="rId20"/>
    <p:sldId id="891" r:id="rId21"/>
    <p:sldId id="869" r:id="rId22"/>
    <p:sldId id="877" r:id="rId23"/>
    <p:sldId id="879" r:id="rId24"/>
    <p:sldId id="859" r:id="rId25"/>
    <p:sldId id="890" r:id="rId26"/>
    <p:sldId id="886" r:id="rId27"/>
    <p:sldId id="903" r:id="rId28"/>
    <p:sldId id="902" r:id="rId29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07A"/>
    <a:srgbClr val="000000"/>
    <a:srgbClr val="BFBFBF"/>
    <a:srgbClr val="0099FF"/>
    <a:srgbClr val="FFC000"/>
    <a:srgbClr val="A5003B"/>
    <a:srgbClr val="9900FF"/>
    <a:srgbClr val="F0860E"/>
    <a:srgbClr val="FF505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56" autoAdjust="0"/>
    <p:restoredTop sz="95502" autoAdjust="0"/>
  </p:normalViewPr>
  <p:slideViewPr>
    <p:cSldViewPr>
      <p:cViewPr>
        <p:scale>
          <a:sx n="75" d="100"/>
          <a:sy n="75" d="100"/>
        </p:scale>
        <p:origin x="-2664" y="-1230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11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52"/>
    </p:cViewPr>
  </p:sorterViewPr>
  <p:notesViewPr>
    <p:cSldViewPr showGuides="1">
      <p:cViewPr varScale="1">
        <p:scale>
          <a:sx n="79" d="100"/>
          <a:sy n="79" d="100"/>
        </p:scale>
        <p:origin x="3222" y="10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90" y="4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C219B-D4E8-46FD-AF49-E9E75CBC0431}" type="datetimeFigureOut">
              <a:rPr lang="de-DE" smtClean="0"/>
              <a:t>23.10.2019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90" y="942975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048F9-B9BB-4533-B867-DE96CFFDD4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097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7" y="3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4601E-C3E0-48FB-8A64-6D2E22731333}" type="datetimeFigureOut">
              <a:rPr lang="de-DE" smtClean="0"/>
              <a:t>23.10.2019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7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F9A8C-5F69-42D8-85CD-DB467DFB90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360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 smtClean="0">
              <a:ea typeface="ＭＳ Ｐゴシック" charset="-128"/>
            </a:endParaRPr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5C0E47-E2C9-4396-8A72-E397AE3E7F90}" type="slidenum">
              <a:rPr lang="de-DE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9167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9A8C-5F69-42D8-85CD-DB467DFB90E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778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9A8C-5F69-42D8-85CD-DB467DFB90E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163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9A8C-5F69-42D8-85CD-DB467DFB90E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290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9A8C-5F69-42D8-85CD-DB467DFB90E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901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9A8C-5F69-42D8-85CD-DB467DFB90E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770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9A8C-5F69-42D8-85CD-DB467DFB90E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780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9A8C-5F69-42D8-85CD-DB467DFB90E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034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9A8C-5F69-42D8-85CD-DB467DFB90E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894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9A8C-5F69-42D8-85CD-DB467DFB90E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9089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9A8C-5F69-42D8-85CD-DB467DFB90E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2775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9A8C-5F69-42D8-85CD-DB467DFB90E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21402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9A8C-5F69-42D8-85CD-DB467DFB90E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7167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9A8C-5F69-42D8-85CD-DB467DFB90E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1294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9A8C-5F69-42D8-85CD-DB467DFB90E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9070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9A8C-5F69-42D8-85CD-DB467DFB90E5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5664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9A8C-5F69-42D8-85CD-DB467DFB90E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4552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9A8C-5F69-42D8-85CD-DB467DFB90E5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1178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9A8C-5F69-42D8-85CD-DB467DFB90E5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31290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9A8C-5F69-42D8-85CD-DB467DFB90E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239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9A8C-5F69-42D8-85CD-DB467DFB90E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9827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9A8C-5F69-42D8-85CD-DB467DFB90E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328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9A8C-5F69-42D8-85CD-DB467DFB90E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8248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9A8C-5F69-42D8-85CD-DB467DFB90E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068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9A8C-5F69-42D8-85CD-DB467DFB90E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476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9A8C-5F69-42D8-85CD-DB467DFB90E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558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9A8C-5F69-42D8-85CD-DB467DFB90E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676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2_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440000"/>
            <a:ext cx="6282000" cy="468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buFont typeface="Arial"/>
              <a:buNone/>
              <a:defRPr sz="2200" b="0" i="0" baseline="0">
                <a:solidFill>
                  <a:schemeClr val="tx2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Fließtext 22 </a:t>
            </a:r>
            <a:r>
              <a:rPr lang="de-DE" dirty="0" err="1"/>
              <a:t>pt</a:t>
            </a:r>
          </a:p>
          <a:p>
            <a:pPr lvl="0"/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60001"/>
            <a:ext cx="6283688" cy="4250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600"/>
            </a:lvl1pPr>
          </a:lstStyle>
          <a:p>
            <a:pPr lvl="0"/>
            <a:r>
              <a:rPr lang="de-DE" dirty="0"/>
              <a:t>Folienüberschrift</a:t>
            </a:r>
          </a:p>
        </p:txBody>
      </p:sp>
      <p:pic>
        <p:nvPicPr>
          <p:cNvPr id="4" name="Picture 2" descr="DDB_Logo_2012_CMYK_R_vect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13033" y="236009"/>
            <a:ext cx="18192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/>
          <p:cNvSpPr txBox="1"/>
          <p:nvPr userDrawn="1"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>
                <a:solidFill>
                  <a:schemeClr val="bg1">
                    <a:lumMod val="50000"/>
                  </a:schemeClr>
                </a:solidFill>
              </a:rPr>
              <a:t>Bibliothekskongress – 18.-21. März 2019, Leipzig – Hands-On Lab digital:</a:t>
            </a:r>
            <a:r>
              <a:rPr lang="de-DE" sz="1000" baseline="0">
                <a:solidFill>
                  <a:schemeClr val="bg1">
                    <a:lumMod val="50000"/>
                  </a:schemeClr>
                </a:solidFill>
              </a:rPr>
              <a:t> Managing </a:t>
            </a:r>
            <a:r>
              <a:rPr lang="de-DE" sz="1000" baseline="0" err="1">
                <a:solidFill>
                  <a:schemeClr val="bg1">
                    <a:lumMod val="50000"/>
                  </a:schemeClr>
                </a:solidFill>
              </a:rPr>
              <a:t>Messy</a:t>
            </a:r>
            <a:r>
              <a:rPr lang="de-DE" sz="1000" baseline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00" baseline="0" err="1">
                <a:solidFill>
                  <a:schemeClr val="bg1">
                    <a:lumMod val="50000"/>
                  </a:schemeClr>
                </a:solidFill>
              </a:rPr>
              <a:t>Metadata</a:t>
            </a:r>
            <a:endParaRPr lang="de-DE" sz="10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1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Gruen_1">
    <p:bg>
      <p:bgPr>
        <a:gradFill flip="none" rotWithShape="1">
          <a:gsLst>
            <a:gs pos="0">
              <a:srgbClr val="458240"/>
            </a:gs>
            <a:gs pos="100000">
              <a:srgbClr val="95BE1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2818" y="2315309"/>
            <a:ext cx="7268798" cy="6545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Zwischentitel</a:t>
            </a:r>
          </a:p>
        </p:txBody>
      </p:sp>
      <p:pic>
        <p:nvPicPr>
          <p:cNvPr id="6" name="Bild 5" descr="Pusteblume_weiß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44" y="367058"/>
            <a:ext cx="4291584" cy="58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4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Aqua_1">
    <p:bg>
      <p:bgPr>
        <a:gradFill flip="none" rotWithShape="1">
          <a:gsLst>
            <a:gs pos="0">
              <a:srgbClr val="00818E"/>
            </a:gs>
            <a:gs pos="100000">
              <a:srgbClr val="00B5C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2818" y="2315309"/>
            <a:ext cx="7141798" cy="6545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Zwischentitel</a:t>
            </a:r>
          </a:p>
        </p:txBody>
      </p:sp>
      <p:pic>
        <p:nvPicPr>
          <p:cNvPr id="6" name="Bild 5" descr="Pusteblume_weiß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44" y="367058"/>
            <a:ext cx="4291584" cy="58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44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Blau_1">
    <p:bg>
      <p:bgPr>
        <a:gradFill flip="none" rotWithShape="1">
          <a:gsLst>
            <a:gs pos="0">
              <a:srgbClr val="2D4694"/>
            </a:gs>
            <a:gs pos="100000">
              <a:srgbClr val="0096C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2817" y="2315309"/>
            <a:ext cx="7239491" cy="6545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Zwischentitel</a:t>
            </a:r>
          </a:p>
        </p:txBody>
      </p:sp>
      <p:pic>
        <p:nvPicPr>
          <p:cNvPr id="6" name="Bild 5" descr="Pusteblume_weiß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44" y="367058"/>
            <a:ext cx="4291584" cy="58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18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Violett_1">
    <p:bg>
      <p:bgPr>
        <a:gradFill flip="none" rotWithShape="1">
          <a:gsLst>
            <a:gs pos="0">
              <a:srgbClr val="744094"/>
            </a:gs>
            <a:gs pos="100000">
              <a:srgbClr val="AC74B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2818" y="2315309"/>
            <a:ext cx="7268798" cy="6545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Zwischentitel</a:t>
            </a:r>
          </a:p>
        </p:txBody>
      </p:sp>
      <p:pic>
        <p:nvPicPr>
          <p:cNvPr id="6" name="Bild 5" descr="Pusteblume_weiß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44" y="367058"/>
            <a:ext cx="4291584" cy="58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7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Orange_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usteblume_Verlauf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87" y="365713"/>
            <a:ext cx="4291298" cy="5845675"/>
          </a:xfrm>
          <a:prstGeom prst="rect">
            <a:avLst/>
          </a:prstGeom>
        </p:spPr>
      </p:pic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2818" y="2315309"/>
            <a:ext cx="7268798" cy="6545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Zwischentitel</a:t>
            </a:r>
          </a:p>
        </p:txBody>
      </p:sp>
    </p:spTree>
    <p:extLst>
      <p:ext uri="{BB962C8B-B14F-4D97-AF65-F5344CB8AC3E}">
        <p14:creationId xmlns:p14="http://schemas.microsoft.com/office/powerpoint/2010/main" val="1731250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Gruen_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usteblume_Verlauf_gru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87" y="365713"/>
            <a:ext cx="4291298" cy="5845675"/>
          </a:xfrm>
          <a:prstGeom prst="rect">
            <a:avLst/>
          </a:prstGeom>
        </p:spPr>
      </p:pic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2818" y="2315309"/>
            <a:ext cx="7268798" cy="6545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Zwischentitel</a:t>
            </a:r>
          </a:p>
        </p:txBody>
      </p:sp>
    </p:spTree>
    <p:extLst>
      <p:ext uri="{BB962C8B-B14F-4D97-AF65-F5344CB8AC3E}">
        <p14:creationId xmlns:p14="http://schemas.microsoft.com/office/powerpoint/2010/main" val="137412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Aqua_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usteblume_Verlauf_aqu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87" y="365713"/>
            <a:ext cx="4291298" cy="5845675"/>
          </a:xfrm>
          <a:prstGeom prst="rect">
            <a:avLst/>
          </a:prstGeom>
        </p:spPr>
      </p:pic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2818" y="2315309"/>
            <a:ext cx="7268798" cy="6545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Zwischentitel</a:t>
            </a:r>
          </a:p>
        </p:txBody>
      </p:sp>
    </p:spTree>
    <p:extLst>
      <p:ext uri="{BB962C8B-B14F-4D97-AF65-F5344CB8AC3E}">
        <p14:creationId xmlns:p14="http://schemas.microsoft.com/office/powerpoint/2010/main" val="2367243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Blau_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Pusteblume_Verlauf_bla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87" y="365713"/>
            <a:ext cx="4291298" cy="5845675"/>
          </a:xfrm>
          <a:prstGeom prst="rect">
            <a:avLst/>
          </a:prstGeom>
        </p:spPr>
      </p:pic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2818" y="2315309"/>
            <a:ext cx="7268798" cy="6545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Zwischentitel</a:t>
            </a:r>
          </a:p>
        </p:txBody>
      </p:sp>
    </p:spTree>
    <p:extLst>
      <p:ext uri="{BB962C8B-B14F-4D97-AF65-F5344CB8AC3E}">
        <p14:creationId xmlns:p14="http://schemas.microsoft.com/office/powerpoint/2010/main" val="1816484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Violett_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Pusteblume_Verlauf_violet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87" y="365713"/>
            <a:ext cx="4291298" cy="5845675"/>
          </a:xfrm>
          <a:prstGeom prst="rect">
            <a:avLst/>
          </a:prstGeom>
        </p:spPr>
      </p:pic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2818" y="2315309"/>
            <a:ext cx="7268798" cy="6545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Zwischentitel</a:t>
            </a:r>
          </a:p>
        </p:txBody>
      </p:sp>
    </p:spTree>
    <p:extLst>
      <p:ext uri="{BB962C8B-B14F-4D97-AF65-F5344CB8AC3E}">
        <p14:creationId xmlns:p14="http://schemas.microsoft.com/office/powerpoint/2010/main" val="1015260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1048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mit_Aufzählungszeichen_22_pt_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440000"/>
            <a:ext cx="6282000" cy="468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buFont typeface="Arial" pitchFamily="34" charset="0"/>
              <a:buChar char="•"/>
              <a:defRPr sz="2200" b="0" i="0" baseline="0">
                <a:solidFill>
                  <a:schemeClr val="tx2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 Fließtext 22 </a:t>
            </a:r>
            <a:r>
              <a:rPr lang="de-DE" dirty="0" err="1"/>
              <a:t>pt</a:t>
            </a:r>
            <a:r>
              <a:rPr lang="de-DE" dirty="0"/>
              <a:t> Aufzählung</a:t>
            </a:r>
          </a:p>
          <a:p>
            <a:pPr lvl="0"/>
            <a:endParaRPr lang="de-DE" dirty="0"/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60001"/>
            <a:ext cx="6283688" cy="4250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600"/>
            </a:lvl1pPr>
          </a:lstStyle>
          <a:p>
            <a:pPr lvl="0"/>
            <a:r>
              <a:rPr lang="de-DE" dirty="0"/>
              <a:t>Folienüberschrift</a:t>
            </a:r>
          </a:p>
        </p:txBody>
      </p:sp>
      <p:pic>
        <p:nvPicPr>
          <p:cNvPr id="4" name="Picture 2" descr="DDB_Logo_2012_CMYK_R_vect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13033" y="236009"/>
            <a:ext cx="18192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 userDrawn="1"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>
                <a:solidFill>
                  <a:schemeClr val="bg1">
                    <a:lumMod val="50000"/>
                  </a:schemeClr>
                </a:solidFill>
              </a:rPr>
              <a:t>Bibliothekskongress – 18.-21. März 2019, Leipzig – Hands-On Lab digital:</a:t>
            </a:r>
            <a:r>
              <a:rPr lang="de-DE" sz="1000" baseline="0">
                <a:solidFill>
                  <a:schemeClr val="bg1">
                    <a:lumMod val="50000"/>
                  </a:schemeClr>
                </a:solidFill>
              </a:rPr>
              <a:t> Managing </a:t>
            </a:r>
            <a:r>
              <a:rPr lang="de-DE" sz="1000" baseline="0" err="1">
                <a:solidFill>
                  <a:schemeClr val="bg1">
                    <a:lumMod val="50000"/>
                  </a:schemeClr>
                </a:solidFill>
              </a:rPr>
              <a:t>Messy</a:t>
            </a:r>
            <a:r>
              <a:rPr lang="de-DE" sz="1000" baseline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00" baseline="0" err="1">
                <a:solidFill>
                  <a:schemeClr val="bg1">
                    <a:lumMod val="50000"/>
                  </a:schemeClr>
                </a:solidFill>
              </a:rPr>
              <a:t>Metadata</a:t>
            </a:r>
            <a:endParaRPr lang="de-DE" sz="10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18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ED1393E-D535-EF44-B569-941F1EA2E02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23.10.2019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B17A6BB-F3AA-824B-976F-ED628F08CC1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18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K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60001"/>
            <a:ext cx="6283688" cy="3998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3200"/>
            </a:lvl1pPr>
          </a:lstStyle>
          <a:p>
            <a:pPr lvl="0"/>
            <a:r>
              <a:rPr lang="de-DE" dirty="0" err="1"/>
              <a:t>Folienüberscrift</a:t>
            </a:r>
            <a:endParaRPr lang="de-DE" dirty="0"/>
          </a:p>
        </p:txBody>
      </p:sp>
      <p:pic>
        <p:nvPicPr>
          <p:cNvPr id="4" name="Picture 2" descr="DDB_Logo_2012_CMYK_R_vect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3033" y="236009"/>
            <a:ext cx="18192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4468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Absp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DB_Logo_2012_CMYK_R_vect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280988"/>
            <a:ext cx="181927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1" descr="Pusteblume_fuer_Praesentationstite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80113" cy="610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2361062" y="4475689"/>
            <a:ext cx="6552202" cy="10107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400"/>
              </a:lnSpc>
              <a:spcBef>
                <a:spcPts val="0"/>
              </a:spcBef>
              <a:buFontTx/>
              <a:buNone/>
              <a:tabLst>
                <a:tab pos="717550" algn="l"/>
              </a:tabLst>
              <a:defRPr sz="4000" baseline="0">
                <a:solidFill>
                  <a:srgbClr val="A5003B"/>
                </a:solidFill>
                <a:latin typeface="+mj-lt"/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3098042" y="5638537"/>
            <a:ext cx="5078516" cy="612138"/>
          </a:xfrm>
          <a:prstGeom prst="rect">
            <a:avLst/>
          </a:prstGeom>
        </p:spPr>
        <p:txBody>
          <a:bodyPr vert="horz" lIns="0" tIns="0" rIns="0" bIns="0"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97986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761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2_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440000"/>
            <a:ext cx="6282000" cy="468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buFont typeface="Arial"/>
              <a:buNone/>
              <a:defRPr sz="2200" b="0" i="0" baseline="0">
                <a:solidFill>
                  <a:schemeClr val="tx2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Fließtext 22 </a:t>
            </a:r>
            <a:r>
              <a:rPr lang="de-DE" dirty="0" err="1" smtClean="0"/>
              <a:t>pt</a:t>
            </a:r>
          </a:p>
          <a:p>
            <a:pPr lvl="0"/>
            <a:endParaRPr lang="de-DE" dirty="0" smtClean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60001"/>
            <a:ext cx="6283688" cy="4250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600"/>
            </a:lvl1pPr>
          </a:lstStyle>
          <a:p>
            <a:pPr lvl="0"/>
            <a:r>
              <a:rPr lang="de-DE" dirty="0" smtClean="0"/>
              <a:t>Folienüberschrift</a:t>
            </a:r>
            <a:endParaRPr lang="de-DE" dirty="0"/>
          </a:p>
        </p:txBody>
      </p:sp>
      <p:pic>
        <p:nvPicPr>
          <p:cNvPr id="4" name="Picture 2" descr="DDB_Logo_2012_CMYK_R_vect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13033" y="236009"/>
            <a:ext cx="18192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/>
          <p:cNvSpPr txBox="1"/>
          <p:nvPr userDrawn="1"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rgbClr val="FFFFFF">
                    <a:lumMod val="50000"/>
                  </a:srgbClr>
                </a:solidFill>
              </a:rPr>
              <a:t>Deutsche Digitale Bibliothek | Fachstelle Museum                                   Stiftung Preußischer Kulturbesitz | Staatliche Museen zu Berlin | Institut für Musemsforschung</a:t>
            </a:r>
            <a:endParaRPr lang="de-DE" sz="1000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70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mit_Aufzählungszeichen_22_pt_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440000"/>
            <a:ext cx="6282000" cy="468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buFont typeface="Arial" pitchFamily="34" charset="0"/>
              <a:buChar char="•"/>
              <a:defRPr sz="2200" b="0" i="0" baseline="0">
                <a:solidFill>
                  <a:schemeClr val="tx2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 Fließtext 22 </a:t>
            </a:r>
            <a:r>
              <a:rPr lang="de-DE" dirty="0" err="1" smtClean="0"/>
              <a:t>pt</a:t>
            </a:r>
            <a:r>
              <a:rPr lang="de-DE" dirty="0" smtClean="0"/>
              <a:t> Aufzählung</a:t>
            </a:r>
          </a:p>
          <a:p>
            <a:pPr lvl="0"/>
            <a:endParaRPr lang="de-DE" dirty="0" smtClean="0"/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60001"/>
            <a:ext cx="6283688" cy="4250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600"/>
            </a:lvl1pPr>
          </a:lstStyle>
          <a:p>
            <a:pPr lvl="0"/>
            <a:r>
              <a:rPr lang="de-DE" dirty="0" smtClean="0"/>
              <a:t>Folienüberschrift</a:t>
            </a:r>
            <a:endParaRPr lang="de-DE" dirty="0"/>
          </a:p>
        </p:txBody>
      </p:sp>
      <p:pic>
        <p:nvPicPr>
          <p:cNvPr id="4" name="Picture 2" descr="DDB_Logo_2012_CMYK_R_vect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13033" y="236009"/>
            <a:ext cx="18192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 userDrawn="1"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Deutsche</a:t>
            </a:r>
            <a:r>
              <a:rPr lang="de-DE" sz="1000" baseline="0" dirty="0" smtClean="0">
                <a:solidFill>
                  <a:schemeClr val="bg1">
                    <a:lumMod val="50000"/>
                  </a:schemeClr>
                </a:solidFill>
              </a:rPr>
              <a:t> Digitale Bibliothek | Fachstelle Museum                                   Stiftung Preußischer Kulturbesitz | Staatliche Museen zu Berlin | Institut für Musemsforschung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6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2_pt_Bild_groß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440000"/>
            <a:ext cx="4114800" cy="468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buFontTx/>
              <a:buNone/>
              <a:defRPr sz="2200" b="0" i="0" baseline="0">
                <a:solidFill>
                  <a:schemeClr val="tx2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 Fließtext 22 </a:t>
            </a:r>
            <a:r>
              <a:rPr lang="de-DE" dirty="0" err="1" smtClean="0"/>
              <a:t>pt</a:t>
            </a:r>
            <a:endParaRPr lang="de-DE" dirty="0" smtClean="0"/>
          </a:p>
          <a:p>
            <a:pPr lvl="0"/>
            <a:endParaRPr lang="de-DE" dirty="0" smtClean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4665664" y="1440000"/>
            <a:ext cx="4116386" cy="46800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60001"/>
            <a:ext cx="6283688" cy="4250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600"/>
            </a:lvl1pPr>
          </a:lstStyle>
          <a:p>
            <a:pPr lvl="0"/>
            <a:r>
              <a:rPr lang="de-DE" dirty="0" smtClean="0"/>
              <a:t>Folienüberschrift</a:t>
            </a:r>
            <a:endParaRPr lang="de-DE" dirty="0"/>
          </a:p>
        </p:txBody>
      </p:sp>
      <p:pic>
        <p:nvPicPr>
          <p:cNvPr id="5" name="Picture 2" descr="DDB_Logo_2012_CMYK_R_vect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13033" y="236009"/>
            <a:ext cx="18192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 userDrawn="1"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Deutsche</a:t>
            </a:r>
            <a:r>
              <a:rPr lang="de-DE" sz="1000" baseline="0" dirty="0" smtClean="0">
                <a:solidFill>
                  <a:schemeClr val="bg1">
                    <a:lumMod val="50000"/>
                  </a:schemeClr>
                </a:solidFill>
              </a:rPr>
              <a:t> Digitale Bibliothek | Fachstelle Museum                                   Stiftung Preußischer Kulturbesitz | Staatliche Museen zu Berlin | Institut für Musemsforschung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5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8_pt_Bild_groß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440000"/>
            <a:ext cx="4114800" cy="468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buFontTx/>
              <a:buNone/>
              <a:defRPr sz="1800" b="0" i="0" baseline="0">
                <a:solidFill>
                  <a:schemeClr val="tx2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 Fließtext 18 </a:t>
            </a:r>
            <a:r>
              <a:rPr lang="de-DE" dirty="0" err="1" smtClean="0"/>
              <a:t>pt</a:t>
            </a:r>
            <a:endParaRPr lang="de-DE" dirty="0" smtClean="0"/>
          </a:p>
          <a:p>
            <a:pPr lvl="0"/>
            <a:endParaRPr lang="de-DE" dirty="0" smtClean="0"/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4"/>
          </p:nvPr>
        </p:nvSpPr>
        <p:spPr>
          <a:xfrm>
            <a:off x="4665664" y="1440000"/>
            <a:ext cx="4116386" cy="46800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60001"/>
            <a:ext cx="6283688" cy="4250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600"/>
            </a:lvl1pPr>
          </a:lstStyle>
          <a:p>
            <a:pPr lvl="0"/>
            <a:r>
              <a:rPr lang="de-DE" dirty="0" smtClean="0"/>
              <a:t>Folienüberschrift</a:t>
            </a:r>
            <a:endParaRPr lang="de-DE" dirty="0"/>
          </a:p>
        </p:txBody>
      </p:sp>
      <p:pic>
        <p:nvPicPr>
          <p:cNvPr id="5" name="Picture 2" descr="DDB_Logo_2012_CMYK_R_vect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13033" y="236009"/>
            <a:ext cx="18192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DB_Logo_2012_CMYK_R_vect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65433" y="388409"/>
            <a:ext cx="18192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 userDrawn="1"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Deutsche</a:t>
            </a:r>
            <a:r>
              <a:rPr lang="de-DE" sz="1000" baseline="0" dirty="0" smtClean="0">
                <a:solidFill>
                  <a:schemeClr val="bg1">
                    <a:lumMod val="50000"/>
                  </a:schemeClr>
                </a:solidFill>
              </a:rPr>
              <a:t> Digitale Bibliothek | Fachstelle Museum                                   Stiftung Preußischer Kulturbesitz | Staatliche Museen zu Berlin | Institut für Musemsforschung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36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2_pt_Bild_klei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440000"/>
            <a:ext cx="4114800" cy="468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buFontTx/>
              <a:buNone/>
              <a:defRPr sz="2200" b="0" i="0" baseline="0">
                <a:solidFill>
                  <a:schemeClr val="tx2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 Fließtext 22 </a:t>
            </a:r>
            <a:r>
              <a:rPr lang="de-DE" dirty="0" err="1" smtClean="0"/>
              <a:t>pt</a:t>
            </a:r>
            <a:endParaRPr lang="de-DE" dirty="0" smtClean="0"/>
          </a:p>
          <a:p>
            <a:pPr lvl="0"/>
            <a:endParaRPr lang="de-DE" dirty="0" smtClean="0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4665664" y="1440000"/>
            <a:ext cx="4116386" cy="2257092"/>
          </a:xfrm>
          <a:prstGeom prst="rect">
            <a:avLst/>
          </a:prstGeom>
        </p:spPr>
        <p:txBody>
          <a:bodyPr/>
          <a:lstStyle>
            <a:lvl1pPr>
              <a:buNone/>
              <a:defRPr sz="2200">
                <a:solidFill>
                  <a:srgbClr val="333333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60001"/>
            <a:ext cx="6283688" cy="4250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600"/>
            </a:lvl1pPr>
          </a:lstStyle>
          <a:p>
            <a:pPr lvl="0"/>
            <a:r>
              <a:rPr lang="de-DE" dirty="0" smtClean="0"/>
              <a:t>Folienüberschrift</a:t>
            </a:r>
            <a:endParaRPr lang="de-DE" dirty="0"/>
          </a:p>
        </p:txBody>
      </p:sp>
      <p:sp>
        <p:nvSpPr>
          <p:cNvPr id="12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665663" y="3886200"/>
            <a:ext cx="4116387" cy="224631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buFontTx/>
              <a:buNone/>
              <a:defRPr sz="2200" b="0" i="0" baseline="0">
                <a:solidFill>
                  <a:schemeClr val="tx2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 Fließtext 22 </a:t>
            </a:r>
            <a:r>
              <a:rPr lang="de-DE" dirty="0" err="1" smtClean="0"/>
              <a:t>pt</a:t>
            </a:r>
            <a:endParaRPr lang="de-DE" dirty="0" smtClean="0"/>
          </a:p>
          <a:p>
            <a:pPr lvl="0"/>
            <a:endParaRPr lang="de-DE" dirty="0" smtClean="0"/>
          </a:p>
        </p:txBody>
      </p:sp>
      <p:pic>
        <p:nvPicPr>
          <p:cNvPr id="6" name="Picture 2" descr="DDB_Logo_2012_CMYK_R_vect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13033" y="236009"/>
            <a:ext cx="18192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 userDrawn="1"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Deutsche</a:t>
            </a:r>
            <a:r>
              <a:rPr lang="de-DE" sz="1000" baseline="0" dirty="0" smtClean="0">
                <a:solidFill>
                  <a:schemeClr val="bg1">
                    <a:lumMod val="50000"/>
                  </a:schemeClr>
                </a:solidFill>
              </a:rPr>
              <a:t> Digitale Bibliothek | Fachstelle Museum                                   Stiftung Preußischer Kulturbesitz | Staatliche Museen zu Berlin | Institut für Musemsforschung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10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8_pt_Bild_klei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440000"/>
            <a:ext cx="4114800" cy="468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buFontTx/>
              <a:buNone/>
              <a:defRPr sz="1800" b="0" i="0" baseline="0">
                <a:solidFill>
                  <a:schemeClr val="tx2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 Fließtext 18 </a:t>
            </a:r>
            <a:r>
              <a:rPr lang="de-DE" dirty="0" err="1" smtClean="0"/>
              <a:t>pt</a:t>
            </a:r>
            <a:endParaRPr lang="de-DE" dirty="0" smtClean="0"/>
          </a:p>
          <a:p>
            <a:pPr lvl="0"/>
            <a:endParaRPr lang="de-DE" dirty="0" smtClean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60001"/>
            <a:ext cx="6283688" cy="4250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600"/>
            </a:lvl1pPr>
          </a:lstStyle>
          <a:p>
            <a:pPr lvl="0"/>
            <a:r>
              <a:rPr lang="de-DE" dirty="0" smtClean="0"/>
              <a:t>Folienüberschrift</a:t>
            </a:r>
            <a:endParaRPr lang="de-DE" dirty="0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4"/>
          </p:nvPr>
        </p:nvSpPr>
        <p:spPr>
          <a:xfrm>
            <a:off x="4665664" y="1440000"/>
            <a:ext cx="4116386" cy="2257092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rgbClr val="333333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8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665663" y="3886200"/>
            <a:ext cx="4116387" cy="224631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buFontTx/>
              <a:buNone/>
              <a:defRPr sz="1800" b="0" i="0" baseline="0">
                <a:solidFill>
                  <a:schemeClr val="tx2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 Fließtext 18 </a:t>
            </a:r>
            <a:r>
              <a:rPr lang="de-DE" dirty="0" err="1" smtClean="0"/>
              <a:t>pt</a:t>
            </a:r>
            <a:endParaRPr lang="de-DE" dirty="0" smtClean="0"/>
          </a:p>
          <a:p>
            <a:pPr lvl="0"/>
            <a:endParaRPr lang="de-DE" dirty="0" smtClean="0"/>
          </a:p>
        </p:txBody>
      </p:sp>
      <p:pic>
        <p:nvPicPr>
          <p:cNvPr id="6" name="Picture 2" descr="DDB_Logo_2012_CMYK_R_vect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13033" y="236009"/>
            <a:ext cx="18192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 userDrawn="1"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Deutsche</a:t>
            </a:r>
            <a:r>
              <a:rPr lang="de-DE" sz="1000" baseline="0" dirty="0" smtClean="0">
                <a:solidFill>
                  <a:schemeClr val="bg1">
                    <a:lumMod val="50000"/>
                  </a:schemeClr>
                </a:solidFill>
              </a:rPr>
              <a:t> Digitale Bibliothek | Fachstelle Museum                                   Stiftung Preußischer Kulturbesitz | Staatliche Museen zu Berlin | Institut für Musemsforschung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69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2_pt_Bild_groß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440000"/>
            <a:ext cx="4114800" cy="468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buFontTx/>
              <a:buNone/>
              <a:defRPr sz="2200" b="0" i="0" baseline="0">
                <a:solidFill>
                  <a:schemeClr val="tx2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 Fließtext 22 </a:t>
            </a:r>
            <a:r>
              <a:rPr lang="de-DE" dirty="0" err="1"/>
              <a:t>pt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4665664" y="1440000"/>
            <a:ext cx="4116386" cy="46800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60001"/>
            <a:ext cx="6283688" cy="4250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600"/>
            </a:lvl1pPr>
          </a:lstStyle>
          <a:p>
            <a:pPr lvl="0"/>
            <a:r>
              <a:rPr lang="de-DE" dirty="0"/>
              <a:t>Folienüberschrift</a:t>
            </a:r>
          </a:p>
        </p:txBody>
      </p:sp>
      <p:pic>
        <p:nvPicPr>
          <p:cNvPr id="5" name="Picture 2" descr="DDB_Logo_2012_CMYK_R_vect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13033" y="236009"/>
            <a:ext cx="18192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 userDrawn="1"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>
                <a:solidFill>
                  <a:schemeClr val="bg1">
                    <a:lumMod val="50000"/>
                  </a:schemeClr>
                </a:solidFill>
              </a:rPr>
              <a:t>Bibliothekskongress – 18.-21. März 2019, Leipzig – Hands-On Lab digital:</a:t>
            </a:r>
            <a:r>
              <a:rPr lang="de-DE" sz="1000" baseline="0">
                <a:solidFill>
                  <a:schemeClr val="bg1">
                    <a:lumMod val="50000"/>
                  </a:schemeClr>
                </a:solidFill>
              </a:rPr>
              <a:t> Managing </a:t>
            </a:r>
            <a:r>
              <a:rPr lang="de-DE" sz="1000" baseline="0" err="1">
                <a:solidFill>
                  <a:schemeClr val="bg1">
                    <a:lumMod val="50000"/>
                  </a:schemeClr>
                </a:solidFill>
              </a:rPr>
              <a:t>Messy</a:t>
            </a:r>
            <a:r>
              <a:rPr lang="de-DE" sz="1000" baseline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00" baseline="0" err="1">
                <a:solidFill>
                  <a:schemeClr val="bg1">
                    <a:lumMod val="50000"/>
                  </a:schemeClr>
                </a:solidFill>
              </a:rPr>
              <a:t>Metadata</a:t>
            </a:r>
            <a:endParaRPr lang="de-DE" sz="10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4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_Bil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60001"/>
            <a:ext cx="6283688" cy="4250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600"/>
            </a:lvl1pPr>
          </a:lstStyle>
          <a:p>
            <a:pPr lvl="0"/>
            <a:r>
              <a:rPr lang="de-DE" dirty="0" smtClean="0"/>
              <a:t>Folienüberschrift</a:t>
            </a:r>
            <a:endParaRPr lang="de-DE" dirty="0"/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4"/>
          </p:nvPr>
        </p:nvSpPr>
        <p:spPr>
          <a:xfrm>
            <a:off x="4665664" y="1440000"/>
            <a:ext cx="4116386" cy="4680000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>
                <a:solidFill>
                  <a:srgbClr val="333333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5"/>
          </p:nvPr>
        </p:nvSpPr>
        <p:spPr>
          <a:xfrm>
            <a:off x="360000" y="1440000"/>
            <a:ext cx="4116386" cy="4680000"/>
          </a:xfrm>
          <a:prstGeom prst="rect">
            <a:avLst/>
          </a:prstGeom>
        </p:spPr>
        <p:txBody>
          <a:bodyPr/>
          <a:lstStyle>
            <a:lvl1pPr>
              <a:buNone/>
              <a:defRPr sz="2200">
                <a:solidFill>
                  <a:srgbClr val="333333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5" name="Picture 2" descr="DDB_Logo_2012_CMYK_R_vect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13033" y="236009"/>
            <a:ext cx="18192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 userDrawn="1"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Deutsche</a:t>
            </a:r>
            <a:r>
              <a:rPr lang="de-DE" sz="1000" baseline="0" dirty="0" smtClean="0">
                <a:solidFill>
                  <a:schemeClr val="bg1">
                    <a:lumMod val="50000"/>
                  </a:schemeClr>
                </a:solidFill>
              </a:rPr>
              <a:t> Digitale Bibliothek | Fachstelle Museum                                   Stiftung Preußischer Kulturbesitz | Staatliche Museen zu Berlin | Institut für Musemsforschung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2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vollflächi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60001"/>
            <a:ext cx="6283688" cy="4250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600"/>
            </a:lvl1pPr>
          </a:lstStyle>
          <a:p>
            <a:pPr lvl="0"/>
            <a:r>
              <a:rPr lang="de-DE" dirty="0" smtClean="0"/>
              <a:t>Folienüberschrift</a:t>
            </a:r>
            <a:endParaRPr lang="de-DE" dirty="0"/>
          </a:p>
        </p:txBody>
      </p:sp>
      <p:sp>
        <p:nvSpPr>
          <p:cNvPr id="6" name="Bildplatzhalter 8"/>
          <p:cNvSpPr>
            <a:spLocks noGrp="1"/>
          </p:cNvSpPr>
          <p:nvPr>
            <p:ph type="pic" sz="quarter" idx="15"/>
          </p:nvPr>
        </p:nvSpPr>
        <p:spPr>
          <a:xfrm>
            <a:off x="360000" y="1440000"/>
            <a:ext cx="8418512" cy="4680000"/>
          </a:xfrm>
          <a:prstGeom prst="rect">
            <a:avLst/>
          </a:prstGeom>
        </p:spPr>
        <p:txBody>
          <a:bodyPr/>
          <a:lstStyle>
            <a:lvl1pPr>
              <a:buNone/>
              <a:defRPr sz="2200">
                <a:solidFill>
                  <a:srgbClr val="333333"/>
                </a:solidFill>
              </a:defRPr>
            </a:lvl1pPr>
          </a:lstStyle>
          <a:p>
            <a:endParaRPr lang="de-DE" dirty="0" smtClean="0"/>
          </a:p>
        </p:txBody>
      </p:sp>
      <p:pic>
        <p:nvPicPr>
          <p:cNvPr id="4" name="Picture 2" descr="DDB_Logo_2012_CMYK_R_vect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13033" y="236009"/>
            <a:ext cx="18192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 userDrawn="1"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Deutsche</a:t>
            </a:r>
            <a:r>
              <a:rPr lang="de-DE" sz="1000" baseline="0" dirty="0" smtClean="0">
                <a:solidFill>
                  <a:schemeClr val="bg1">
                    <a:lumMod val="50000"/>
                  </a:schemeClr>
                </a:solidFill>
              </a:rPr>
              <a:t> Digitale Bibliothek | Fachstelle Museum                                   Stiftung Preußischer Kulturbesitz | Staatliche Museen zu Berlin | Institut für Musemsforschung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97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Orange_1">
    <p:bg>
      <p:bgPr>
        <a:gradFill flip="none" rotWithShape="1">
          <a:gsLst>
            <a:gs pos="0">
              <a:srgbClr val="D1411C"/>
            </a:gs>
            <a:gs pos="100000">
              <a:srgbClr val="F0860E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2817" y="2315309"/>
            <a:ext cx="7229721" cy="6545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 smtClean="0"/>
              <a:t>Zwischentitel</a:t>
            </a:r>
            <a:endParaRPr lang="de-DE" dirty="0"/>
          </a:p>
        </p:txBody>
      </p:sp>
      <p:pic>
        <p:nvPicPr>
          <p:cNvPr id="3" name="Bild 2" descr="Pusteblume_weiß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44" y="367058"/>
            <a:ext cx="4291584" cy="58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6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Gruen_1">
    <p:bg>
      <p:bgPr>
        <a:gradFill flip="none" rotWithShape="1">
          <a:gsLst>
            <a:gs pos="0">
              <a:srgbClr val="458240"/>
            </a:gs>
            <a:gs pos="100000">
              <a:srgbClr val="95BE1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2818" y="2315309"/>
            <a:ext cx="7268798" cy="6545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 smtClean="0"/>
              <a:t>Zwischentitel</a:t>
            </a:r>
            <a:endParaRPr lang="de-DE" dirty="0"/>
          </a:p>
        </p:txBody>
      </p:sp>
      <p:pic>
        <p:nvPicPr>
          <p:cNvPr id="6" name="Bild 5" descr="Pusteblume_weiß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44" y="367058"/>
            <a:ext cx="4291584" cy="58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74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Aqua_1">
    <p:bg>
      <p:bgPr>
        <a:gradFill flip="none" rotWithShape="1">
          <a:gsLst>
            <a:gs pos="0">
              <a:srgbClr val="00818E"/>
            </a:gs>
            <a:gs pos="100000">
              <a:srgbClr val="00B5C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2818" y="2315309"/>
            <a:ext cx="7141798" cy="6545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 smtClean="0"/>
              <a:t>Zwischentitel</a:t>
            </a:r>
            <a:endParaRPr lang="de-DE" dirty="0"/>
          </a:p>
        </p:txBody>
      </p:sp>
      <p:pic>
        <p:nvPicPr>
          <p:cNvPr id="6" name="Bild 5" descr="Pusteblume_weiß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44" y="367058"/>
            <a:ext cx="4291584" cy="58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9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Blau_1">
    <p:bg>
      <p:bgPr>
        <a:gradFill flip="none" rotWithShape="1">
          <a:gsLst>
            <a:gs pos="0">
              <a:srgbClr val="2D4694"/>
            </a:gs>
            <a:gs pos="100000">
              <a:srgbClr val="0096C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2817" y="2315309"/>
            <a:ext cx="7239491" cy="6545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 smtClean="0"/>
              <a:t>Zwischentitel</a:t>
            </a:r>
            <a:endParaRPr lang="de-DE" dirty="0"/>
          </a:p>
        </p:txBody>
      </p:sp>
      <p:pic>
        <p:nvPicPr>
          <p:cNvPr id="6" name="Bild 5" descr="Pusteblume_weiß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44" y="367058"/>
            <a:ext cx="4291584" cy="58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00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Violett_1">
    <p:bg>
      <p:bgPr>
        <a:gradFill flip="none" rotWithShape="1">
          <a:gsLst>
            <a:gs pos="0">
              <a:srgbClr val="744094"/>
            </a:gs>
            <a:gs pos="100000">
              <a:srgbClr val="AC74B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2818" y="2315309"/>
            <a:ext cx="7268798" cy="6545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 smtClean="0"/>
              <a:t>Zwischentitel</a:t>
            </a:r>
            <a:endParaRPr lang="de-DE" dirty="0"/>
          </a:p>
        </p:txBody>
      </p:sp>
      <p:pic>
        <p:nvPicPr>
          <p:cNvPr id="6" name="Bild 5" descr="Pusteblume_weiß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44" y="367058"/>
            <a:ext cx="4291584" cy="58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22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Orange_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usteblume_Verlauf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87" y="365713"/>
            <a:ext cx="4291298" cy="5845675"/>
          </a:xfrm>
          <a:prstGeom prst="rect">
            <a:avLst/>
          </a:prstGeom>
        </p:spPr>
      </p:pic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2818" y="2315309"/>
            <a:ext cx="7268798" cy="6545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smtClean="0"/>
              <a:t>Zwischentitel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8290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Gruen_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usteblume_Verlauf_gru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87" y="365713"/>
            <a:ext cx="4291298" cy="5845675"/>
          </a:xfrm>
          <a:prstGeom prst="rect">
            <a:avLst/>
          </a:prstGeom>
        </p:spPr>
      </p:pic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2818" y="2315309"/>
            <a:ext cx="7268798" cy="6545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Zwischentitel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391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Aqua_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usteblume_Verlauf_aqu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87" y="365713"/>
            <a:ext cx="4291298" cy="5845675"/>
          </a:xfrm>
          <a:prstGeom prst="rect">
            <a:avLst/>
          </a:prstGeom>
        </p:spPr>
      </p:pic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2818" y="2315309"/>
            <a:ext cx="7268798" cy="6545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 smtClean="0"/>
              <a:t>Zwischentitel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5455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8_pt_Bild_groß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440000"/>
            <a:ext cx="4114800" cy="468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buFontTx/>
              <a:buNone/>
              <a:defRPr sz="1800" b="0" i="0" baseline="0">
                <a:solidFill>
                  <a:schemeClr val="tx2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 Fließtext 18 </a:t>
            </a:r>
            <a:r>
              <a:rPr lang="de-DE" dirty="0" err="1"/>
              <a:t>pt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4"/>
          </p:nvPr>
        </p:nvSpPr>
        <p:spPr>
          <a:xfrm>
            <a:off x="4665664" y="1440000"/>
            <a:ext cx="4116386" cy="46800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60001"/>
            <a:ext cx="6283688" cy="4250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600"/>
            </a:lvl1pPr>
          </a:lstStyle>
          <a:p>
            <a:pPr lvl="0"/>
            <a:r>
              <a:rPr lang="de-DE" dirty="0"/>
              <a:t>Folienüberschrift</a:t>
            </a:r>
          </a:p>
        </p:txBody>
      </p:sp>
      <p:pic>
        <p:nvPicPr>
          <p:cNvPr id="5" name="Picture 2" descr="DDB_Logo_2012_CMYK_R_vect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13033" y="236009"/>
            <a:ext cx="18192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DB_Logo_2012_CMYK_R_vect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65433" y="388409"/>
            <a:ext cx="18192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 userDrawn="1"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>
                <a:solidFill>
                  <a:schemeClr val="bg1">
                    <a:lumMod val="50000"/>
                  </a:schemeClr>
                </a:solidFill>
              </a:rPr>
              <a:t>Bibliothekskongress – 18.-21. März 2019, Leipzig – Hands-On Lab digital:</a:t>
            </a:r>
            <a:r>
              <a:rPr lang="de-DE" sz="1000" baseline="0">
                <a:solidFill>
                  <a:schemeClr val="bg1">
                    <a:lumMod val="50000"/>
                  </a:schemeClr>
                </a:solidFill>
              </a:rPr>
              <a:t> Managing </a:t>
            </a:r>
            <a:r>
              <a:rPr lang="de-DE" sz="1000" baseline="0" err="1">
                <a:solidFill>
                  <a:schemeClr val="bg1">
                    <a:lumMod val="50000"/>
                  </a:schemeClr>
                </a:solidFill>
              </a:rPr>
              <a:t>Messy</a:t>
            </a:r>
            <a:r>
              <a:rPr lang="de-DE" sz="1000" baseline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00" baseline="0" err="1">
                <a:solidFill>
                  <a:schemeClr val="bg1">
                    <a:lumMod val="50000"/>
                  </a:schemeClr>
                </a:solidFill>
              </a:rPr>
              <a:t>Metadata</a:t>
            </a:r>
            <a:endParaRPr lang="de-DE" sz="10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782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Blau_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Pusteblume_Verlauf_bla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87" y="365713"/>
            <a:ext cx="4291298" cy="5845675"/>
          </a:xfrm>
          <a:prstGeom prst="rect">
            <a:avLst/>
          </a:prstGeom>
        </p:spPr>
      </p:pic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2818" y="2315309"/>
            <a:ext cx="7268798" cy="6545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smtClean="0"/>
              <a:t>Zwischentitel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223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Violett_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Pusteblume_Verlauf_violet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87" y="365713"/>
            <a:ext cx="4291298" cy="5845675"/>
          </a:xfrm>
          <a:prstGeom prst="rect">
            <a:avLst/>
          </a:prstGeom>
        </p:spPr>
      </p:pic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2818" y="2315309"/>
            <a:ext cx="7268798" cy="6545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 smtClean="0"/>
              <a:t>Zwischentitel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983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_mit_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2500312" y="-764286"/>
            <a:ext cx="7482977" cy="7622285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3538" y="1007607"/>
            <a:ext cx="5856492" cy="325893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b="0" i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 smtClean="0"/>
              <a:t>Erläuterung zu Art, Ort und Zeitpunkt der Präsentation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20408" y="192772"/>
            <a:ext cx="5857629" cy="639445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624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8613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ED1393E-D535-EF44-B569-941F1EA2E02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23.10.2019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B17A6BB-F3AA-824B-976F-ED628F08CC1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46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Absp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DB_Logo_2012_CMYK_R_vect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280988"/>
            <a:ext cx="181927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1" descr="Pusteblume_fuer_Praesentationstite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80113" cy="610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2361062" y="4475689"/>
            <a:ext cx="6552202" cy="10107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400"/>
              </a:lnSpc>
              <a:spcBef>
                <a:spcPts val="0"/>
              </a:spcBef>
              <a:buFontTx/>
              <a:buNone/>
              <a:tabLst>
                <a:tab pos="717550" algn="l"/>
              </a:tabLst>
              <a:defRPr sz="4000" baseline="0">
                <a:solidFill>
                  <a:srgbClr val="A5003B"/>
                </a:solidFill>
                <a:latin typeface="+mj-lt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3098042" y="5638537"/>
            <a:ext cx="5078516" cy="612138"/>
          </a:xfrm>
          <a:prstGeom prst="rect">
            <a:avLst/>
          </a:prstGeom>
        </p:spPr>
        <p:txBody>
          <a:bodyPr vert="horz" lIns="0" tIns="0" rIns="0" bIns="0"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4630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2_pt_Bild_klei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440000"/>
            <a:ext cx="4114800" cy="468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buFontTx/>
              <a:buNone/>
              <a:defRPr sz="2200" b="0" i="0" baseline="0">
                <a:solidFill>
                  <a:schemeClr val="tx2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 Fließtext 22 </a:t>
            </a:r>
            <a:r>
              <a:rPr lang="de-DE" dirty="0" err="1"/>
              <a:t>pt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4665664" y="1440000"/>
            <a:ext cx="4116386" cy="2257092"/>
          </a:xfrm>
          <a:prstGeom prst="rect">
            <a:avLst/>
          </a:prstGeom>
        </p:spPr>
        <p:txBody>
          <a:bodyPr/>
          <a:lstStyle>
            <a:lvl1pPr>
              <a:buNone/>
              <a:defRPr sz="2200">
                <a:solidFill>
                  <a:srgbClr val="333333"/>
                </a:solidFill>
              </a:defRPr>
            </a:lvl1pPr>
          </a:lstStyle>
          <a:p>
            <a:endParaRPr lang="de-DE"/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60001"/>
            <a:ext cx="6283688" cy="4250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600"/>
            </a:lvl1pPr>
          </a:lstStyle>
          <a:p>
            <a:pPr lvl="0"/>
            <a:r>
              <a:rPr lang="de-DE" dirty="0"/>
              <a:t>Folienüberschrift</a:t>
            </a:r>
          </a:p>
        </p:txBody>
      </p:sp>
      <p:sp>
        <p:nvSpPr>
          <p:cNvPr id="12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665663" y="3886200"/>
            <a:ext cx="4116387" cy="224631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buFontTx/>
              <a:buNone/>
              <a:defRPr sz="2200" b="0" i="0" baseline="0">
                <a:solidFill>
                  <a:schemeClr val="tx2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 Fließtext 22 </a:t>
            </a:r>
            <a:r>
              <a:rPr lang="de-DE" dirty="0" err="1"/>
              <a:t>pt</a:t>
            </a:r>
            <a:endParaRPr lang="de-DE" dirty="0"/>
          </a:p>
          <a:p>
            <a:pPr lvl="0"/>
            <a:endParaRPr lang="de-DE" dirty="0"/>
          </a:p>
        </p:txBody>
      </p:sp>
      <p:pic>
        <p:nvPicPr>
          <p:cNvPr id="6" name="Picture 2" descr="DDB_Logo_2012_CMYK_R_vect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13033" y="236009"/>
            <a:ext cx="18192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 userDrawn="1"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>
                <a:solidFill>
                  <a:schemeClr val="bg1">
                    <a:lumMod val="50000"/>
                  </a:schemeClr>
                </a:solidFill>
              </a:rPr>
              <a:t>Bibliothekskongress – 18.-21. März 2019, Leipzig – Hands-On Lab digital:</a:t>
            </a:r>
            <a:r>
              <a:rPr lang="de-DE" sz="1000" baseline="0">
                <a:solidFill>
                  <a:schemeClr val="bg1">
                    <a:lumMod val="50000"/>
                  </a:schemeClr>
                </a:solidFill>
              </a:rPr>
              <a:t> Managing </a:t>
            </a:r>
            <a:r>
              <a:rPr lang="de-DE" sz="1000" baseline="0" err="1">
                <a:solidFill>
                  <a:schemeClr val="bg1">
                    <a:lumMod val="50000"/>
                  </a:schemeClr>
                </a:solidFill>
              </a:rPr>
              <a:t>Messy</a:t>
            </a:r>
            <a:r>
              <a:rPr lang="de-DE" sz="1000" baseline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00" baseline="0" err="1">
                <a:solidFill>
                  <a:schemeClr val="bg1">
                    <a:lumMod val="50000"/>
                  </a:schemeClr>
                </a:solidFill>
              </a:rPr>
              <a:t>Metadata</a:t>
            </a:r>
            <a:endParaRPr lang="de-DE" sz="10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7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8_pt_Bild_klei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440000"/>
            <a:ext cx="4114800" cy="4680000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buFontTx/>
              <a:buNone/>
              <a:defRPr sz="1800" b="0" i="0" baseline="0">
                <a:solidFill>
                  <a:schemeClr val="tx2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 Fließtext 18 </a:t>
            </a:r>
            <a:r>
              <a:rPr lang="de-DE" dirty="0" err="1"/>
              <a:t>pt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60001"/>
            <a:ext cx="6283688" cy="4250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600"/>
            </a:lvl1pPr>
          </a:lstStyle>
          <a:p>
            <a:pPr lvl="0"/>
            <a:r>
              <a:rPr lang="de-DE" dirty="0"/>
              <a:t>Folienüberschrift</a:t>
            </a:r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4"/>
          </p:nvPr>
        </p:nvSpPr>
        <p:spPr>
          <a:xfrm>
            <a:off x="4665664" y="1440000"/>
            <a:ext cx="4116386" cy="2257092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rgbClr val="333333"/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665663" y="3886200"/>
            <a:ext cx="4116387" cy="224631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buFontTx/>
              <a:buNone/>
              <a:defRPr sz="1800" b="0" i="0" baseline="0">
                <a:solidFill>
                  <a:schemeClr val="tx2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 Fließtext 18 </a:t>
            </a:r>
            <a:r>
              <a:rPr lang="de-DE" dirty="0" err="1"/>
              <a:t>pt</a:t>
            </a:r>
            <a:endParaRPr lang="de-DE" dirty="0"/>
          </a:p>
          <a:p>
            <a:pPr lvl="0"/>
            <a:endParaRPr lang="de-DE" dirty="0"/>
          </a:p>
        </p:txBody>
      </p:sp>
      <p:pic>
        <p:nvPicPr>
          <p:cNvPr id="6" name="Picture 2" descr="DDB_Logo_2012_CMYK_R_vect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13033" y="236009"/>
            <a:ext cx="18192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 userDrawn="1"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>
                <a:solidFill>
                  <a:schemeClr val="bg1">
                    <a:lumMod val="50000"/>
                  </a:schemeClr>
                </a:solidFill>
              </a:rPr>
              <a:t>Bibliothekskongress – 18.-21. März 2019, Leipzig – Hands-On Lab digital:</a:t>
            </a:r>
            <a:r>
              <a:rPr lang="de-DE" sz="1000" baseline="0">
                <a:solidFill>
                  <a:schemeClr val="bg1">
                    <a:lumMod val="50000"/>
                  </a:schemeClr>
                </a:solidFill>
              </a:rPr>
              <a:t> Managing </a:t>
            </a:r>
            <a:r>
              <a:rPr lang="de-DE" sz="1000" baseline="0" err="1">
                <a:solidFill>
                  <a:schemeClr val="bg1">
                    <a:lumMod val="50000"/>
                  </a:schemeClr>
                </a:solidFill>
              </a:rPr>
              <a:t>Messy</a:t>
            </a:r>
            <a:r>
              <a:rPr lang="de-DE" sz="1000" baseline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00" baseline="0" err="1">
                <a:solidFill>
                  <a:schemeClr val="bg1">
                    <a:lumMod val="50000"/>
                  </a:schemeClr>
                </a:solidFill>
              </a:rPr>
              <a:t>Metadata</a:t>
            </a:r>
            <a:endParaRPr lang="de-DE" sz="10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6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_Bil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60001"/>
            <a:ext cx="6283688" cy="4250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600"/>
            </a:lvl1pPr>
          </a:lstStyle>
          <a:p>
            <a:pPr lvl="0"/>
            <a:r>
              <a:rPr lang="de-DE" dirty="0"/>
              <a:t>Folienüberschrift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4"/>
          </p:nvPr>
        </p:nvSpPr>
        <p:spPr>
          <a:xfrm>
            <a:off x="4665664" y="1440000"/>
            <a:ext cx="4116386" cy="4680000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>
                <a:solidFill>
                  <a:srgbClr val="333333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5"/>
          </p:nvPr>
        </p:nvSpPr>
        <p:spPr>
          <a:xfrm>
            <a:off x="360000" y="1440000"/>
            <a:ext cx="4116386" cy="4680000"/>
          </a:xfrm>
          <a:prstGeom prst="rect">
            <a:avLst/>
          </a:prstGeom>
        </p:spPr>
        <p:txBody>
          <a:bodyPr/>
          <a:lstStyle>
            <a:lvl1pPr>
              <a:buNone/>
              <a:defRPr sz="2200">
                <a:solidFill>
                  <a:srgbClr val="333333"/>
                </a:solidFill>
              </a:defRPr>
            </a:lvl1pPr>
          </a:lstStyle>
          <a:p>
            <a:endParaRPr lang="de-DE"/>
          </a:p>
        </p:txBody>
      </p:sp>
      <p:pic>
        <p:nvPicPr>
          <p:cNvPr id="5" name="Picture 2" descr="DDB_Logo_2012_CMYK_R_vect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13033" y="236009"/>
            <a:ext cx="18192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 userDrawn="1"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>
                <a:solidFill>
                  <a:schemeClr val="bg1">
                    <a:lumMod val="50000"/>
                  </a:schemeClr>
                </a:solidFill>
              </a:rPr>
              <a:t>Bibliothekskongress – 18.-21. März 2019, Leipzig – Hands-On Lab digital:</a:t>
            </a:r>
            <a:r>
              <a:rPr lang="de-DE" sz="1000" baseline="0">
                <a:solidFill>
                  <a:schemeClr val="bg1">
                    <a:lumMod val="50000"/>
                  </a:schemeClr>
                </a:solidFill>
              </a:rPr>
              <a:t> Managing </a:t>
            </a:r>
            <a:r>
              <a:rPr lang="de-DE" sz="1000" baseline="0" err="1">
                <a:solidFill>
                  <a:schemeClr val="bg1">
                    <a:lumMod val="50000"/>
                  </a:schemeClr>
                </a:solidFill>
              </a:rPr>
              <a:t>Messy</a:t>
            </a:r>
            <a:r>
              <a:rPr lang="de-DE" sz="1000" baseline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00" baseline="0" err="1">
                <a:solidFill>
                  <a:schemeClr val="bg1">
                    <a:lumMod val="50000"/>
                  </a:schemeClr>
                </a:solidFill>
              </a:rPr>
              <a:t>Metadata</a:t>
            </a:r>
            <a:endParaRPr lang="de-DE" sz="10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vollflächi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60001"/>
            <a:ext cx="6283688" cy="4250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600"/>
            </a:lvl1pPr>
          </a:lstStyle>
          <a:p>
            <a:pPr lvl="0"/>
            <a:r>
              <a:rPr lang="de-DE" dirty="0"/>
              <a:t>Folienüberschrift</a:t>
            </a:r>
          </a:p>
        </p:txBody>
      </p:sp>
      <p:sp>
        <p:nvSpPr>
          <p:cNvPr id="6" name="Bildplatzhalter 8"/>
          <p:cNvSpPr>
            <a:spLocks noGrp="1"/>
          </p:cNvSpPr>
          <p:nvPr>
            <p:ph type="pic" sz="quarter" idx="15"/>
          </p:nvPr>
        </p:nvSpPr>
        <p:spPr>
          <a:xfrm>
            <a:off x="360000" y="1440000"/>
            <a:ext cx="8418512" cy="4680000"/>
          </a:xfrm>
          <a:prstGeom prst="rect">
            <a:avLst/>
          </a:prstGeom>
        </p:spPr>
        <p:txBody>
          <a:bodyPr/>
          <a:lstStyle>
            <a:lvl1pPr>
              <a:buNone/>
              <a:defRPr sz="2200">
                <a:solidFill>
                  <a:srgbClr val="333333"/>
                </a:solidFill>
              </a:defRPr>
            </a:lvl1pPr>
          </a:lstStyle>
          <a:p>
            <a:endParaRPr lang="de-DE"/>
          </a:p>
        </p:txBody>
      </p:sp>
      <p:pic>
        <p:nvPicPr>
          <p:cNvPr id="4" name="Picture 2" descr="DDB_Logo_2012_CMYK_R_vect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13033" y="236009"/>
            <a:ext cx="18192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 userDrawn="1"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>
                <a:solidFill>
                  <a:schemeClr val="bg1">
                    <a:lumMod val="50000"/>
                  </a:schemeClr>
                </a:solidFill>
              </a:rPr>
              <a:t>Bibliothekskongress – 18.-21. März 2019, Leipzig – Hands-On Lab digital:</a:t>
            </a:r>
            <a:r>
              <a:rPr lang="de-DE" sz="1000" baseline="0">
                <a:solidFill>
                  <a:schemeClr val="bg1">
                    <a:lumMod val="50000"/>
                  </a:schemeClr>
                </a:solidFill>
              </a:rPr>
              <a:t> Managing </a:t>
            </a:r>
            <a:r>
              <a:rPr lang="de-DE" sz="1000" baseline="0" err="1">
                <a:solidFill>
                  <a:schemeClr val="bg1">
                    <a:lumMod val="50000"/>
                  </a:schemeClr>
                </a:solidFill>
              </a:rPr>
              <a:t>Messy</a:t>
            </a:r>
            <a:r>
              <a:rPr lang="de-DE" sz="1000" baseline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00" baseline="0" err="1">
                <a:solidFill>
                  <a:schemeClr val="bg1">
                    <a:lumMod val="50000"/>
                  </a:schemeClr>
                </a:solidFill>
              </a:rPr>
              <a:t>Metadata</a:t>
            </a:r>
            <a:endParaRPr lang="de-DE" sz="10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0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Orange_1">
    <p:bg>
      <p:bgPr>
        <a:gradFill flip="none" rotWithShape="1">
          <a:gsLst>
            <a:gs pos="0">
              <a:srgbClr val="D1411C"/>
            </a:gs>
            <a:gs pos="100000">
              <a:srgbClr val="F0860E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2817" y="2315309"/>
            <a:ext cx="7229721" cy="6545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Zwischentitel</a:t>
            </a:r>
          </a:p>
        </p:txBody>
      </p:sp>
      <p:pic>
        <p:nvPicPr>
          <p:cNvPr id="3" name="Bild 2" descr="Pusteblume_weiß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44" y="367058"/>
            <a:ext cx="4291584" cy="58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3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31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5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111" r:id="rId9"/>
    <p:sldLayoutId id="2147484112" r:id="rId10"/>
    <p:sldLayoutId id="2147484113" r:id="rId11"/>
    <p:sldLayoutId id="2147484114" r:id="rId12"/>
    <p:sldLayoutId id="2147484115" r:id="rId13"/>
    <p:sldLayoutId id="2147484116" r:id="rId14"/>
    <p:sldLayoutId id="2147484117" r:id="rId15"/>
    <p:sldLayoutId id="2147484118" r:id="rId16"/>
    <p:sldLayoutId id="2147484119" r:id="rId17"/>
    <p:sldLayoutId id="2147484120" r:id="rId18"/>
    <p:sldLayoutId id="2147484124" r:id="rId19"/>
    <p:sldLayoutId id="2147484125" r:id="rId20"/>
    <p:sldLayoutId id="2147484126" r:id="rId21"/>
    <p:sldLayoutId id="2147484130" r:id="rId22"/>
    <p:sldLayoutId id="2147484154" r:id="rId2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72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43" r:id="rId12"/>
    <p:sldLayoutId id="2147484144" r:id="rId13"/>
    <p:sldLayoutId id="2147484145" r:id="rId14"/>
    <p:sldLayoutId id="2147484146" r:id="rId15"/>
    <p:sldLayoutId id="2147484147" r:id="rId16"/>
    <p:sldLayoutId id="2147484148" r:id="rId17"/>
    <p:sldLayoutId id="2147484149" r:id="rId18"/>
    <p:sldLayoutId id="2147484150" r:id="rId19"/>
    <p:sldLayoutId id="2147484151" r:id="rId20"/>
    <p:sldLayoutId id="2147484152" r:id="rId21"/>
    <p:sldLayoutId id="2147484153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3539984"/>
            <a:ext cx="10534114" cy="1045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Bild 16" descr="Praesentationstitel_Maske-01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128357" y="493162"/>
            <a:ext cx="552638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500" b="1" dirty="0" smtClean="0">
                <a:solidFill>
                  <a:srgbClr val="A5003B"/>
                </a:solidFill>
              </a:rPr>
              <a:t>Virtuelle Ausstellungen </a:t>
            </a:r>
            <a:r>
              <a:rPr lang="de-DE" sz="3500" b="1" dirty="0" err="1" smtClean="0">
                <a:solidFill>
                  <a:srgbClr val="A5003B"/>
                </a:solidFill>
              </a:rPr>
              <a:t>kuratieren</a:t>
            </a:r>
            <a:r>
              <a:rPr lang="de-DE" sz="3500" b="1" dirty="0" smtClean="0">
                <a:solidFill>
                  <a:srgbClr val="A5003B"/>
                </a:solidFill>
              </a:rPr>
              <a:t> mit </a:t>
            </a:r>
          </a:p>
          <a:p>
            <a:r>
              <a:rPr lang="de-DE" sz="3500" b="1" dirty="0" err="1" smtClean="0">
                <a:solidFill>
                  <a:srgbClr val="A5003B"/>
                </a:solidFill>
              </a:rPr>
              <a:t>DDBstudio</a:t>
            </a:r>
            <a:endParaRPr lang="de-DE" sz="3500" b="1" dirty="0" smtClean="0">
              <a:solidFill>
                <a:srgbClr val="A5003B"/>
              </a:solidFill>
            </a:endParaRPr>
          </a:p>
          <a:p>
            <a:endParaRPr lang="de-DE" sz="1400" dirty="0" smtClean="0">
              <a:solidFill>
                <a:srgbClr val="A5003B"/>
              </a:solidFill>
            </a:endParaRPr>
          </a:p>
          <a:p>
            <a:endParaRPr lang="de-DE" sz="1200" b="1" dirty="0" smtClean="0">
              <a:solidFill>
                <a:srgbClr val="A5003B"/>
              </a:solidFill>
            </a:endParaRPr>
          </a:p>
          <a:p>
            <a:endParaRPr lang="de-DE" sz="2800" b="1" dirty="0" smtClean="0">
              <a:solidFill>
                <a:srgbClr val="A5003B"/>
              </a:solidFill>
            </a:endParaRPr>
          </a:p>
        </p:txBody>
      </p:sp>
      <p:sp>
        <p:nvSpPr>
          <p:cNvPr id="14" name="Textplatzhalter 7"/>
          <p:cNvSpPr txBox="1">
            <a:spLocks/>
          </p:cNvSpPr>
          <p:nvPr/>
        </p:nvSpPr>
        <p:spPr bwMode="auto">
          <a:xfrm>
            <a:off x="233863" y="1685192"/>
            <a:ext cx="4278663" cy="174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de-DE" sz="1900" dirty="0" smtClean="0">
                <a:solidFill>
                  <a:schemeClr val="bg1">
                    <a:lumMod val="50000"/>
                  </a:schemeClr>
                </a:solidFill>
              </a:rPr>
              <a:t>Herbsttagung der Fachgruppe Dokumentation des Deutschen Museumsbundes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de-DE" sz="1900" dirty="0" smtClean="0">
                <a:solidFill>
                  <a:schemeClr val="bg1">
                    <a:lumMod val="50000"/>
                  </a:schemeClr>
                </a:solidFill>
              </a:rPr>
              <a:t>23.10.2019</a:t>
            </a:r>
            <a:endParaRPr lang="de-DE" sz="19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20000"/>
              </a:spcBef>
            </a:pPr>
            <a:endParaRPr lang="de-DE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20000"/>
              </a:spcBef>
            </a:pP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20000"/>
              </a:spcBef>
            </a:pP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20000"/>
              </a:spcBef>
            </a:pPr>
            <a:r>
              <a:rPr lang="de-DE" sz="1900" dirty="0" smtClean="0">
                <a:solidFill>
                  <a:schemeClr val="bg1">
                    <a:lumMod val="50000"/>
                  </a:schemeClr>
                </a:solidFill>
              </a:rPr>
              <a:t>Chiara Marchini </a:t>
            </a:r>
          </a:p>
          <a:p>
            <a:pPr>
              <a:spcBef>
                <a:spcPct val="20000"/>
              </a:spcBef>
            </a:pPr>
            <a:r>
              <a:rPr lang="de-DE" sz="1900" dirty="0" smtClean="0">
                <a:solidFill>
                  <a:schemeClr val="bg1">
                    <a:lumMod val="50000"/>
                  </a:schemeClr>
                </a:solidFill>
              </a:rPr>
              <a:t>Stephanie Götsch</a:t>
            </a:r>
          </a:p>
          <a:p>
            <a:pPr>
              <a:spcBef>
                <a:spcPct val="20000"/>
              </a:spcBef>
            </a:pPr>
            <a:r>
              <a:rPr lang="de-DE" sz="1900" dirty="0" smtClean="0">
                <a:solidFill>
                  <a:schemeClr val="bg1">
                    <a:lumMod val="50000"/>
                  </a:schemeClr>
                </a:solidFill>
              </a:rPr>
              <a:t>DDB Fachstelle Museum</a:t>
            </a:r>
          </a:p>
          <a:p>
            <a:pPr>
              <a:spcBef>
                <a:spcPct val="20000"/>
              </a:spcBef>
            </a:pP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20000"/>
              </a:spcBef>
            </a:pPr>
            <a:endParaRPr lang="de-DE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000" y="5340280"/>
            <a:ext cx="2628000" cy="1182176"/>
          </a:xfrm>
          <a:prstGeom prst="rect">
            <a:avLst/>
          </a:prstGeom>
        </p:spPr>
      </p:pic>
      <p:sp>
        <p:nvSpPr>
          <p:cNvPr id="17" name="Rechteck 3"/>
          <p:cNvSpPr/>
          <p:nvPr/>
        </p:nvSpPr>
        <p:spPr>
          <a:xfrm rot="19254668">
            <a:off x="5066704" y="4320905"/>
            <a:ext cx="4189864" cy="475374"/>
          </a:xfrm>
          <a:custGeom>
            <a:avLst/>
            <a:gdLst>
              <a:gd name="connsiteX0" fmla="*/ 0 w 5477462"/>
              <a:gd name="connsiteY0" fmla="*/ 0 h 923330"/>
              <a:gd name="connsiteX1" fmla="*/ 5477462 w 5477462"/>
              <a:gd name="connsiteY1" fmla="*/ 0 h 923330"/>
              <a:gd name="connsiteX2" fmla="*/ 5477462 w 5477462"/>
              <a:gd name="connsiteY2" fmla="*/ 923330 h 923330"/>
              <a:gd name="connsiteX3" fmla="*/ 0 w 5477462"/>
              <a:gd name="connsiteY3" fmla="*/ 923330 h 923330"/>
              <a:gd name="connsiteX4" fmla="*/ 0 w 5477462"/>
              <a:gd name="connsiteY4" fmla="*/ 0 h 923330"/>
              <a:gd name="connsiteX0" fmla="*/ 0 w 5477462"/>
              <a:gd name="connsiteY0" fmla="*/ 426720 h 1350050"/>
              <a:gd name="connsiteX1" fmla="*/ 5355542 w 5477462"/>
              <a:gd name="connsiteY1" fmla="*/ 0 h 1350050"/>
              <a:gd name="connsiteX2" fmla="*/ 5477462 w 5477462"/>
              <a:gd name="connsiteY2" fmla="*/ 1350050 h 1350050"/>
              <a:gd name="connsiteX3" fmla="*/ 0 w 5477462"/>
              <a:gd name="connsiteY3" fmla="*/ 1350050 h 1350050"/>
              <a:gd name="connsiteX4" fmla="*/ 0 w 5477462"/>
              <a:gd name="connsiteY4" fmla="*/ 426720 h 1350050"/>
              <a:gd name="connsiteX0" fmla="*/ 0 w 5477462"/>
              <a:gd name="connsiteY0" fmla="*/ 426720 h 1350050"/>
              <a:gd name="connsiteX1" fmla="*/ 5355542 w 5477462"/>
              <a:gd name="connsiteY1" fmla="*/ 0 h 1350050"/>
              <a:gd name="connsiteX2" fmla="*/ 5477462 w 5477462"/>
              <a:gd name="connsiteY2" fmla="*/ 1350050 h 1350050"/>
              <a:gd name="connsiteX3" fmla="*/ 0 w 5477462"/>
              <a:gd name="connsiteY3" fmla="*/ 1350050 h 1350050"/>
              <a:gd name="connsiteX4" fmla="*/ 0 w 5477462"/>
              <a:gd name="connsiteY4" fmla="*/ 426720 h 1350050"/>
              <a:gd name="connsiteX0" fmla="*/ 0 w 5355543"/>
              <a:gd name="connsiteY0" fmla="*/ 426720 h 1350050"/>
              <a:gd name="connsiteX1" fmla="*/ 5355542 w 5355543"/>
              <a:gd name="connsiteY1" fmla="*/ 0 h 1350050"/>
              <a:gd name="connsiteX2" fmla="*/ 5234667 w 5355543"/>
              <a:gd name="connsiteY2" fmla="*/ 1087831 h 1350050"/>
              <a:gd name="connsiteX3" fmla="*/ 0 w 5355543"/>
              <a:gd name="connsiteY3" fmla="*/ 1350050 h 1350050"/>
              <a:gd name="connsiteX4" fmla="*/ 0 w 5355543"/>
              <a:gd name="connsiteY4" fmla="*/ 426720 h 1350050"/>
              <a:gd name="connsiteX0" fmla="*/ 0 w 5234667"/>
              <a:gd name="connsiteY0" fmla="*/ 1577951 h 2501281"/>
              <a:gd name="connsiteX1" fmla="*/ 5202393 w 5234667"/>
              <a:gd name="connsiteY1" fmla="*/ 2 h 2501281"/>
              <a:gd name="connsiteX2" fmla="*/ 5234667 w 5234667"/>
              <a:gd name="connsiteY2" fmla="*/ 2239062 h 2501281"/>
              <a:gd name="connsiteX3" fmla="*/ 0 w 5234667"/>
              <a:gd name="connsiteY3" fmla="*/ 2501281 h 2501281"/>
              <a:gd name="connsiteX4" fmla="*/ 0 w 5234667"/>
              <a:gd name="connsiteY4" fmla="*/ 1577951 h 2501281"/>
              <a:gd name="connsiteX0" fmla="*/ 0 w 5234667"/>
              <a:gd name="connsiteY0" fmla="*/ 1577951 h 2501281"/>
              <a:gd name="connsiteX1" fmla="*/ 5202393 w 5234667"/>
              <a:gd name="connsiteY1" fmla="*/ 2 h 2501281"/>
              <a:gd name="connsiteX2" fmla="*/ 5234667 w 5234667"/>
              <a:gd name="connsiteY2" fmla="*/ 2239062 h 2501281"/>
              <a:gd name="connsiteX3" fmla="*/ 0 w 5234667"/>
              <a:gd name="connsiteY3" fmla="*/ 2501281 h 2501281"/>
              <a:gd name="connsiteX4" fmla="*/ 0 w 5234667"/>
              <a:gd name="connsiteY4" fmla="*/ 1577951 h 2501281"/>
              <a:gd name="connsiteX0" fmla="*/ -1 w 5299526"/>
              <a:gd name="connsiteY0" fmla="*/ 522068 h 2501281"/>
              <a:gd name="connsiteX1" fmla="*/ 5267252 w 5299526"/>
              <a:gd name="connsiteY1" fmla="*/ 2 h 2501281"/>
              <a:gd name="connsiteX2" fmla="*/ 5299526 w 5299526"/>
              <a:gd name="connsiteY2" fmla="*/ 2239062 h 2501281"/>
              <a:gd name="connsiteX3" fmla="*/ 64859 w 5299526"/>
              <a:gd name="connsiteY3" fmla="*/ 2501281 h 2501281"/>
              <a:gd name="connsiteX4" fmla="*/ -1 w 5299526"/>
              <a:gd name="connsiteY4" fmla="*/ 522068 h 2501281"/>
              <a:gd name="connsiteX0" fmla="*/ 0 w 5299527"/>
              <a:gd name="connsiteY0" fmla="*/ 522068 h 2501281"/>
              <a:gd name="connsiteX1" fmla="*/ 5267253 w 5299527"/>
              <a:gd name="connsiteY1" fmla="*/ 2 h 2501281"/>
              <a:gd name="connsiteX2" fmla="*/ 5299527 w 5299527"/>
              <a:gd name="connsiteY2" fmla="*/ 2239062 h 2501281"/>
              <a:gd name="connsiteX3" fmla="*/ 64860 w 5299527"/>
              <a:gd name="connsiteY3" fmla="*/ 2501281 h 2501281"/>
              <a:gd name="connsiteX4" fmla="*/ 0 w 5299527"/>
              <a:gd name="connsiteY4" fmla="*/ 522068 h 2501281"/>
              <a:gd name="connsiteX0" fmla="*/ 0 w 5299527"/>
              <a:gd name="connsiteY0" fmla="*/ 522068 h 2239065"/>
              <a:gd name="connsiteX1" fmla="*/ 5267253 w 5299527"/>
              <a:gd name="connsiteY1" fmla="*/ 2 h 2239065"/>
              <a:gd name="connsiteX2" fmla="*/ 5299527 w 5299527"/>
              <a:gd name="connsiteY2" fmla="*/ 2239062 h 2239065"/>
              <a:gd name="connsiteX3" fmla="*/ 21158 w 5299527"/>
              <a:gd name="connsiteY3" fmla="*/ 1774954 h 2239065"/>
              <a:gd name="connsiteX4" fmla="*/ 0 w 5299527"/>
              <a:gd name="connsiteY4" fmla="*/ 522068 h 2239065"/>
              <a:gd name="connsiteX0" fmla="*/ -1 w 5332179"/>
              <a:gd name="connsiteY0" fmla="*/ 333458 h 2239065"/>
              <a:gd name="connsiteX1" fmla="*/ 5299905 w 5332179"/>
              <a:gd name="connsiteY1" fmla="*/ 2 h 2239065"/>
              <a:gd name="connsiteX2" fmla="*/ 5332179 w 5332179"/>
              <a:gd name="connsiteY2" fmla="*/ 2239062 h 2239065"/>
              <a:gd name="connsiteX3" fmla="*/ 53810 w 5332179"/>
              <a:gd name="connsiteY3" fmla="*/ 1774954 h 2239065"/>
              <a:gd name="connsiteX4" fmla="*/ -1 w 5332179"/>
              <a:gd name="connsiteY4" fmla="*/ 333458 h 2239065"/>
              <a:gd name="connsiteX0" fmla="*/ 0 w 5332180"/>
              <a:gd name="connsiteY0" fmla="*/ 333458 h 2239065"/>
              <a:gd name="connsiteX1" fmla="*/ 5299906 w 5332180"/>
              <a:gd name="connsiteY1" fmla="*/ 2 h 2239065"/>
              <a:gd name="connsiteX2" fmla="*/ 5332180 w 5332180"/>
              <a:gd name="connsiteY2" fmla="*/ 2239062 h 2239065"/>
              <a:gd name="connsiteX3" fmla="*/ 53811 w 5332180"/>
              <a:gd name="connsiteY3" fmla="*/ 1774954 h 2239065"/>
              <a:gd name="connsiteX4" fmla="*/ 0 w 5332180"/>
              <a:gd name="connsiteY4" fmla="*/ 333458 h 2239065"/>
              <a:gd name="connsiteX0" fmla="*/ 0 w 5332180"/>
              <a:gd name="connsiteY0" fmla="*/ 333458 h 2269281"/>
              <a:gd name="connsiteX1" fmla="*/ 5299906 w 5332180"/>
              <a:gd name="connsiteY1" fmla="*/ 2 h 2269281"/>
              <a:gd name="connsiteX2" fmla="*/ 5332180 w 5332180"/>
              <a:gd name="connsiteY2" fmla="*/ 2239062 h 2269281"/>
              <a:gd name="connsiteX3" fmla="*/ 85550 w 5332180"/>
              <a:gd name="connsiteY3" fmla="*/ 2269281 h 2269281"/>
              <a:gd name="connsiteX4" fmla="*/ 0 w 5332180"/>
              <a:gd name="connsiteY4" fmla="*/ 333458 h 2269281"/>
              <a:gd name="connsiteX0" fmla="*/ 0 w 5332180"/>
              <a:gd name="connsiteY0" fmla="*/ 333458 h 2492545"/>
              <a:gd name="connsiteX1" fmla="*/ 5299906 w 5332180"/>
              <a:gd name="connsiteY1" fmla="*/ 2 h 2492545"/>
              <a:gd name="connsiteX2" fmla="*/ 5332180 w 5332180"/>
              <a:gd name="connsiteY2" fmla="*/ 2239062 h 2492545"/>
              <a:gd name="connsiteX3" fmla="*/ 85550 w 5332180"/>
              <a:gd name="connsiteY3" fmla="*/ 2269281 h 2492545"/>
              <a:gd name="connsiteX4" fmla="*/ 0 w 5332180"/>
              <a:gd name="connsiteY4" fmla="*/ 333458 h 249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2180" h="2492545">
                <a:moveTo>
                  <a:pt x="0" y="333458"/>
                </a:moveTo>
                <a:cubicBezTo>
                  <a:pt x="1883606" y="1129995"/>
                  <a:pt x="3718926" y="1677218"/>
                  <a:pt x="5299906" y="2"/>
                </a:cubicBezTo>
                <a:lnTo>
                  <a:pt x="5332180" y="2239062"/>
                </a:lnTo>
                <a:cubicBezTo>
                  <a:pt x="3583303" y="2249135"/>
                  <a:pt x="1873984" y="2783892"/>
                  <a:pt x="85550" y="2269281"/>
                </a:cubicBezTo>
                <a:lnTo>
                  <a:pt x="0" y="333458"/>
                </a:lnTo>
                <a:close/>
              </a:path>
            </a:pathLst>
          </a:custGeom>
          <a:noFill/>
        </p:spPr>
        <p:txBody>
          <a:bodyPr wrap="none" lIns="91440" tIns="45720" rIns="91440" bIns="45720">
            <a:prstTxWarp prst="textArchDown">
              <a:avLst>
                <a:gd name="adj" fmla="val 1984990"/>
              </a:avLst>
            </a:prstTxWarp>
            <a:spAutoFit/>
          </a:bodyPr>
          <a:lstStyle/>
          <a:p>
            <a:r>
              <a:rPr lang="de-DE" sz="800" dirty="0" err="1"/>
              <a:t>Shōji</a:t>
            </a:r>
            <a:r>
              <a:rPr lang="de-DE" sz="800" dirty="0"/>
              <a:t> </a:t>
            </a:r>
            <a:r>
              <a:rPr lang="de-DE" sz="800" dirty="0" smtClean="0"/>
              <a:t>Ueda, </a:t>
            </a:r>
            <a:r>
              <a:rPr lang="de-DE" sz="800" dirty="0" err="1" smtClean="0"/>
              <a:t>Sakyū</a:t>
            </a:r>
            <a:r>
              <a:rPr lang="de-DE" sz="800" dirty="0" smtClean="0"/>
              <a:t> </a:t>
            </a:r>
            <a:r>
              <a:rPr lang="de-DE" sz="800" dirty="0" err="1"/>
              <a:t>jinbutsu</a:t>
            </a:r>
            <a:r>
              <a:rPr lang="de-DE" sz="800" dirty="0"/>
              <a:t> (Menschen in den Dünen</a:t>
            </a:r>
            <a:r>
              <a:rPr lang="de-DE" sz="800" dirty="0" smtClean="0"/>
              <a:t>), 1950 –1952, © </a:t>
            </a:r>
            <a:r>
              <a:rPr lang="de-DE" sz="800" dirty="0" err="1"/>
              <a:t>Shōji</a:t>
            </a:r>
            <a:r>
              <a:rPr lang="de-DE" sz="800" dirty="0"/>
              <a:t> Ueda Office </a:t>
            </a:r>
          </a:p>
          <a:p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AutoShape 2" descr="http://fotothek.spsg.de/eas/partitions/2/0/242000/242379/071e319651dbcddc7ed8164e35c167716ee98210/image/jpeg/preview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34891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 smtClean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 smtClean="0"/>
              <a:t>Titel </a:t>
            </a:r>
            <a:r>
              <a:rPr lang="de-DE" dirty="0"/>
              <a:t>der Ausstellung  (lässt sich im Nachhinein ändern)</a:t>
            </a:r>
          </a:p>
          <a:p>
            <a:r>
              <a:rPr lang="de-DE" dirty="0"/>
              <a:t> 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Untertitel der Ausstellung (lässt sich im Nachhinein ändern)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endParaRPr lang="de-DE" dirty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 smtClean="0"/>
              <a:t>Pfadangabe (</a:t>
            </a:r>
            <a:r>
              <a:rPr lang="de-DE" dirty="0" err="1" smtClean="0"/>
              <a:t>Slug</a:t>
            </a:r>
            <a:r>
              <a:rPr lang="de-DE" dirty="0" smtClean="0"/>
              <a:t>) </a:t>
            </a:r>
            <a:r>
              <a:rPr lang="de-DE" dirty="0"/>
              <a:t>der Ausstellung (fix)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endParaRPr lang="de-DE" dirty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Farbpalette (fix)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endParaRPr lang="de-DE" dirty="0"/>
          </a:p>
          <a:p>
            <a:endParaRPr lang="de-DE" sz="1600" dirty="0"/>
          </a:p>
          <a:p>
            <a:endParaRPr lang="de-DE" sz="1600" dirty="0"/>
          </a:p>
          <a:p>
            <a:endParaRPr lang="de-DE" dirty="0"/>
          </a:p>
        </p:txBody>
      </p:sp>
      <p:sp>
        <p:nvSpPr>
          <p:cNvPr id="4" name="Textplatzhalter 5"/>
          <p:cNvSpPr txBox="1">
            <a:spLocks/>
          </p:cNvSpPr>
          <p:nvPr/>
        </p:nvSpPr>
        <p:spPr>
          <a:xfrm>
            <a:off x="512400" y="512401"/>
            <a:ext cx="6283688" cy="4250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rgbClr val="A5003B"/>
                </a:solidFill>
              </a:rPr>
              <a:t>Parameter für Ihre Ausstellung festlegen</a:t>
            </a:r>
            <a:endParaRPr lang="de-DE" dirty="0">
              <a:solidFill>
                <a:srgbClr val="A5003B"/>
              </a:solidFill>
            </a:endParaRPr>
          </a:p>
          <a:p>
            <a:endParaRPr lang="de-DE" dirty="0">
              <a:solidFill>
                <a:srgbClr val="A50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15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84"/>
            <a:ext cx="9144000" cy="6310502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3635896" y="5562536"/>
            <a:ext cx="5508104" cy="890800"/>
          </a:xfrm>
        </p:spPr>
        <p:txBody>
          <a:bodyPr/>
          <a:lstStyle/>
          <a:p>
            <a:pPr algn="r"/>
            <a:r>
              <a:rPr lang="de-DE" sz="2000" dirty="0">
                <a:solidFill>
                  <a:srgbClr val="A5003B"/>
                </a:solidFill>
              </a:rPr>
              <a:t>https://deutsche-digitale-</a:t>
            </a:r>
            <a:r>
              <a:rPr lang="de-DE" sz="2000" dirty="0" err="1">
                <a:solidFill>
                  <a:srgbClr val="A5003B"/>
                </a:solidFill>
              </a:rPr>
              <a:t>bibliothek.github.io</a:t>
            </a:r>
            <a:r>
              <a:rPr lang="de-DE" sz="2000" dirty="0">
                <a:solidFill>
                  <a:srgbClr val="A5003B"/>
                </a:solidFill>
              </a:rPr>
              <a:t>/</a:t>
            </a:r>
            <a:r>
              <a:rPr lang="de-DE" sz="2000" dirty="0" err="1">
                <a:solidFill>
                  <a:srgbClr val="A5003B"/>
                </a:solidFill>
              </a:rPr>
              <a:t>ddb-virtualexhibitions-docs-litfass</a:t>
            </a:r>
            <a:r>
              <a:rPr lang="de-DE" sz="2000" dirty="0">
                <a:solidFill>
                  <a:srgbClr val="A5003B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7334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Deutsche</a:t>
            </a:r>
            <a:r>
              <a:rPr lang="de-DE" sz="1000" baseline="0" dirty="0">
                <a:solidFill>
                  <a:schemeClr val="bg1">
                    <a:lumMod val="50000"/>
                  </a:schemeClr>
                </a:solidFill>
              </a:rPr>
              <a:t> Digitale Bibliothek | Fachstelle Museum                                   Stiftung Preußischer Kulturbesitz | Staatliche Museen zu Berlin | Institut für Musemsforschung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13" y="1243608"/>
            <a:ext cx="689737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5"/>
          <p:cNvSpPr txBox="1">
            <a:spLocks/>
          </p:cNvSpPr>
          <p:nvPr/>
        </p:nvSpPr>
        <p:spPr>
          <a:xfrm>
            <a:off x="512400" y="512401"/>
            <a:ext cx="6283688" cy="4250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Login</a:t>
            </a:r>
            <a:endParaRPr lang="de-DE" dirty="0"/>
          </a:p>
          <a:p>
            <a:endParaRPr lang="de-DE" dirty="0">
              <a:solidFill>
                <a:srgbClr val="A50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3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8679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Deutsche</a:t>
            </a:r>
            <a:r>
              <a:rPr lang="de-DE" sz="1000" baseline="0" dirty="0">
                <a:solidFill>
                  <a:schemeClr val="bg1">
                    <a:lumMod val="50000"/>
                  </a:schemeClr>
                </a:solidFill>
              </a:rPr>
              <a:t> Digitale Bibliothek | Fachstelle Museum                                   Stiftung Preußischer Kulturbesitz | Staatliche Museen zu Berlin | Institut für Musemsforschung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07504" y="1988839"/>
            <a:ext cx="1488750" cy="432049"/>
          </a:xfrm>
          <a:prstGeom prst="rect">
            <a:avLst/>
          </a:prstGeom>
          <a:noFill/>
          <a:ln w="15875">
            <a:solidFill>
              <a:srgbClr val="A500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5"/>
          <p:cNvSpPr txBox="1">
            <a:spLocks/>
          </p:cNvSpPr>
          <p:nvPr/>
        </p:nvSpPr>
        <p:spPr>
          <a:xfrm>
            <a:off x="664800" y="664801"/>
            <a:ext cx="6283688" cy="4250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Der </a:t>
            </a:r>
            <a:r>
              <a:rPr lang="de-DE" dirty="0" smtClean="0"/>
              <a:t>Einstieg </a:t>
            </a:r>
            <a:r>
              <a:rPr lang="de-DE" dirty="0"/>
              <a:t>in </a:t>
            </a:r>
            <a:r>
              <a:rPr lang="de-DE" dirty="0" err="1"/>
              <a:t>DDBstudio</a:t>
            </a:r>
            <a:endParaRPr lang="de-DE" dirty="0">
              <a:solidFill>
                <a:srgbClr val="A5003B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394311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e-DE" i="1" dirty="0">
                <a:solidFill>
                  <a:srgbClr val="404040"/>
                </a:solidFill>
              </a:rPr>
              <a:t>Das Backend einer neu angelegten </a:t>
            </a:r>
            <a:r>
              <a:rPr lang="de-DE" i="1" dirty="0" err="1">
                <a:solidFill>
                  <a:srgbClr val="404040"/>
                </a:solidFill>
              </a:rPr>
              <a:t>Omeka</a:t>
            </a:r>
            <a:r>
              <a:rPr lang="de-DE" i="1" dirty="0">
                <a:solidFill>
                  <a:srgbClr val="404040"/>
                </a:solidFill>
              </a:rPr>
              <a:t>-Installation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241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268760"/>
            <a:ext cx="6814145" cy="508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Deutsche</a:t>
            </a:r>
            <a:r>
              <a:rPr lang="de-DE" sz="1000" baseline="0" dirty="0">
                <a:solidFill>
                  <a:schemeClr val="bg1">
                    <a:lumMod val="50000"/>
                  </a:schemeClr>
                </a:solidFill>
              </a:rPr>
              <a:t> Digitale Bibliothek | Fachstelle Museum                                   Stiftung Preußischer Kulturbesitz | Staatliche Museen zu Berlin | Institut für Musemsforschung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339752" y="1988840"/>
            <a:ext cx="3839121" cy="2105097"/>
          </a:xfrm>
          <a:prstGeom prst="rect">
            <a:avLst/>
          </a:prstGeom>
          <a:noFill/>
          <a:ln w="15875">
            <a:solidFill>
              <a:srgbClr val="A500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platzhalter 5"/>
          <p:cNvSpPr txBox="1">
            <a:spLocks/>
          </p:cNvSpPr>
          <p:nvPr/>
        </p:nvSpPr>
        <p:spPr>
          <a:xfrm>
            <a:off x="664800" y="664801"/>
            <a:ext cx="6283688" cy="4250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Seite für </a:t>
            </a:r>
            <a:r>
              <a:rPr lang="de-DE" dirty="0" smtClean="0"/>
              <a:t>Seite 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384486" y="5301208"/>
            <a:ext cx="2844316" cy="1050142"/>
          </a:xfrm>
          <a:prstGeom prst="rect">
            <a:avLst/>
          </a:prstGeom>
          <a:noFill/>
          <a:ln w="15875">
            <a:solidFill>
              <a:srgbClr val="A500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6516216" y="1991246"/>
            <a:ext cx="1440160" cy="789682"/>
          </a:xfrm>
          <a:prstGeom prst="rect">
            <a:avLst/>
          </a:prstGeom>
          <a:noFill/>
          <a:ln w="15875">
            <a:solidFill>
              <a:srgbClr val="A500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37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3971" y="0"/>
            <a:ext cx="129176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6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5"/>
          <p:cNvSpPr txBox="1">
            <a:spLocks/>
          </p:cNvSpPr>
          <p:nvPr/>
        </p:nvSpPr>
        <p:spPr>
          <a:xfrm>
            <a:off x="664800" y="664801"/>
            <a:ext cx="6283688" cy="4250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Ein neues Objekt hinzufügen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Deutsche</a:t>
            </a:r>
            <a:r>
              <a:rPr lang="de-DE" sz="1000" baseline="0" dirty="0">
                <a:solidFill>
                  <a:schemeClr val="bg1">
                    <a:lumMod val="50000"/>
                  </a:schemeClr>
                </a:solidFill>
              </a:rPr>
              <a:t> Digitale Bibliothek | Fachstelle Museum                                   Stiftung Preußischer Kulturbesitz | Staatliche Museen zu Berlin | Institut für Musemsforschung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87" y="1776326"/>
            <a:ext cx="8347677" cy="301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691680" y="2852936"/>
            <a:ext cx="1512168" cy="432048"/>
          </a:xfrm>
          <a:prstGeom prst="rect">
            <a:avLst/>
          </a:prstGeom>
          <a:noFill/>
          <a:ln w="15875">
            <a:solidFill>
              <a:srgbClr val="A500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56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5"/>
          <p:cNvSpPr txBox="1">
            <a:spLocks/>
          </p:cNvSpPr>
          <p:nvPr/>
        </p:nvSpPr>
        <p:spPr>
          <a:xfrm>
            <a:off x="664800" y="664801"/>
            <a:ext cx="6283688" cy="4250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Ein neues Objekt anlegen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Deutsche</a:t>
            </a:r>
            <a:r>
              <a:rPr lang="de-DE" sz="1000" baseline="0" dirty="0">
                <a:solidFill>
                  <a:schemeClr val="bg1">
                    <a:lumMod val="50000"/>
                  </a:schemeClr>
                </a:solidFill>
              </a:rPr>
              <a:t> Digitale Bibliothek | Fachstelle Museum                                   Stiftung Preußischer Kulturbesitz | Staatliche Museen zu Berlin | Institut für Musemsforschung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09" y="1340768"/>
            <a:ext cx="631478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5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83943"/>
            <a:ext cx="3869804" cy="5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platzhalter 5"/>
          <p:cNvSpPr txBox="1">
            <a:spLocks/>
          </p:cNvSpPr>
          <p:nvPr/>
        </p:nvSpPr>
        <p:spPr>
          <a:xfrm>
            <a:off x="664800" y="664801"/>
            <a:ext cx="6283688" cy="4250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Pflichtfelder für ein neues Objekt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360000" y="1440000"/>
            <a:ext cx="6282000" cy="4680000"/>
          </a:xfrm>
          <a:prstGeom prst="rect">
            <a:avLst/>
          </a:prstGeom>
        </p:spPr>
        <p:txBody>
          <a:bodyPr/>
          <a:lstStyle/>
          <a:p>
            <a:pPr lvl="0">
              <a:buFont typeface="Symbol" panose="05050102010706020507" pitchFamily="18" charset="2"/>
              <a:buChar char="-"/>
            </a:pPr>
            <a:endParaRPr lang="de-DE" sz="2200" dirty="0" smtClean="0">
              <a:solidFill>
                <a:srgbClr val="333333"/>
              </a:solidFill>
            </a:endParaRPr>
          </a:p>
          <a:p>
            <a:pPr lvl="0">
              <a:buFont typeface="Symbol" panose="05050102010706020507" pitchFamily="18" charset="2"/>
              <a:buChar char="-"/>
            </a:pPr>
            <a:endParaRPr lang="de-DE" sz="2200" dirty="0" smtClean="0">
              <a:solidFill>
                <a:srgbClr val="333333"/>
              </a:solidFill>
            </a:endParaRPr>
          </a:p>
          <a:p>
            <a:pPr lvl="0">
              <a:buFont typeface="Symbol" panose="05050102010706020507" pitchFamily="18" charset="2"/>
              <a:buChar char="-"/>
            </a:pPr>
            <a:r>
              <a:rPr lang="de-DE" sz="2200" dirty="0" smtClean="0">
                <a:solidFill>
                  <a:srgbClr val="333333"/>
                </a:solidFill>
              </a:rPr>
              <a:t>Titel</a:t>
            </a:r>
          </a:p>
          <a:p>
            <a:pPr lvl="0">
              <a:buFont typeface="Symbol" panose="05050102010706020507" pitchFamily="18" charset="2"/>
              <a:buChar char="-"/>
            </a:pPr>
            <a:endParaRPr lang="de-DE" sz="2200" dirty="0" smtClean="0">
              <a:solidFill>
                <a:srgbClr val="333333"/>
              </a:solidFill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de-DE" sz="2200" dirty="0" smtClean="0">
                <a:solidFill>
                  <a:srgbClr val="333333"/>
                </a:solidFill>
              </a:rPr>
              <a:t>Name der Institution</a:t>
            </a:r>
          </a:p>
          <a:p>
            <a:pPr>
              <a:buFont typeface="Symbol" panose="05050102010706020507" pitchFamily="18" charset="2"/>
              <a:buChar char="-"/>
            </a:pPr>
            <a:endParaRPr lang="de-DE" sz="2200" dirty="0">
              <a:solidFill>
                <a:srgbClr val="333333"/>
              </a:solidFill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de-DE" sz="2200" dirty="0" smtClean="0">
                <a:solidFill>
                  <a:srgbClr val="333333"/>
                </a:solidFill>
              </a:rPr>
              <a:t>Rechtsstatus</a:t>
            </a:r>
            <a:endParaRPr lang="de-DE" sz="2200" dirty="0">
              <a:solidFill>
                <a:srgbClr val="333333"/>
              </a:solidFill>
            </a:endParaRPr>
          </a:p>
          <a:p>
            <a:pPr lvl="0">
              <a:buFont typeface="Symbol" panose="05050102010706020507" pitchFamily="18" charset="2"/>
              <a:buChar char="-"/>
            </a:pPr>
            <a:endParaRPr lang="de-DE" sz="2200" dirty="0" smtClean="0">
              <a:solidFill>
                <a:srgbClr val="333333"/>
              </a:solidFill>
            </a:endParaRPr>
          </a:p>
          <a:p>
            <a:pPr marL="0" lvl="0" indent="0">
              <a:buNone/>
            </a:pPr>
            <a:endParaRPr lang="de-DE" dirty="0" smtClean="0"/>
          </a:p>
          <a:p>
            <a:endParaRPr lang="de-DE" sz="1600" dirty="0"/>
          </a:p>
          <a:p>
            <a:endParaRPr lang="de-DE" sz="1600" dirty="0"/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Deutsche</a:t>
            </a:r>
            <a:r>
              <a:rPr lang="de-DE" sz="1000" baseline="0" dirty="0">
                <a:solidFill>
                  <a:schemeClr val="bg1">
                    <a:lumMod val="50000"/>
                  </a:schemeClr>
                </a:solidFill>
              </a:rPr>
              <a:t> Digitale Bibliothek | Fachstelle Museum                                   Stiftung Preußischer Kulturbesitz | Staatliche Museen zu Berlin | Institut für Musemsforschung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5"/>
          <p:cNvSpPr txBox="1">
            <a:spLocks/>
          </p:cNvSpPr>
          <p:nvPr/>
        </p:nvSpPr>
        <p:spPr>
          <a:xfrm>
            <a:off x="664800" y="664801"/>
            <a:ext cx="6283688" cy="4250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Verknüpfung der Metadaten mit einer Bild-, </a:t>
            </a:r>
            <a:r>
              <a:rPr lang="de-DE" dirty="0" smtClean="0"/>
              <a:t>Audio-, Video- </a:t>
            </a:r>
            <a:r>
              <a:rPr lang="de-DE" dirty="0"/>
              <a:t>oder 3D-Datei: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Deutsche</a:t>
            </a:r>
            <a:r>
              <a:rPr lang="de-DE" sz="1000" baseline="0" dirty="0">
                <a:solidFill>
                  <a:schemeClr val="bg1">
                    <a:lumMod val="50000"/>
                  </a:schemeClr>
                </a:solidFill>
              </a:rPr>
              <a:t> Digitale Bibliothek | Fachstelle Museum                                   Stiftung Preußischer Kulturbesitz | Staatliche Museen zu Berlin | Institut für Musemsforschung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5163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42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Deutsche</a:t>
            </a:r>
            <a:r>
              <a:rPr lang="de-DE" sz="1000" baseline="0" dirty="0">
                <a:solidFill>
                  <a:schemeClr val="bg1">
                    <a:lumMod val="50000"/>
                  </a:schemeClr>
                </a:solidFill>
              </a:rPr>
              <a:t> Digitale Bibliothek | Fachstelle Museum                                   Stiftung Preußischer Kulturbesitz | Staatliche Museen zu Berlin | Institut für Musemsforschung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platzhalter 5"/>
          <p:cNvSpPr txBox="1">
            <a:spLocks/>
          </p:cNvSpPr>
          <p:nvPr/>
        </p:nvSpPr>
        <p:spPr>
          <a:xfrm>
            <a:off x="512400" y="512401"/>
            <a:ext cx="6283688" cy="4250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Was ist </a:t>
            </a:r>
            <a:r>
              <a:rPr lang="de-DE" dirty="0" err="1" smtClean="0"/>
              <a:t>DDBstudio</a:t>
            </a:r>
            <a:r>
              <a:rPr lang="de-DE" dirty="0" smtClean="0"/>
              <a:t>?</a:t>
            </a:r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360000" y="1440000"/>
            <a:ext cx="6282000" cy="468000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endParaRPr lang="de-DE" sz="2200" dirty="0">
              <a:solidFill>
                <a:srgbClr val="333333"/>
              </a:solidFill>
            </a:endParaRPr>
          </a:p>
          <a:p>
            <a:pPr lvl="0">
              <a:buFont typeface="Symbol" panose="05050102010706020507" pitchFamily="18" charset="2"/>
              <a:buChar char="-"/>
            </a:pPr>
            <a:r>
              <a:rPr lang="de-DE" sz="2200" dirty="0">
                <a:solidFill>
                  <a:srgbClr val="333333"/>
                </a:solidFill>
              </a:rPr>
              <a:t>Ausstellungs-Tool für Datenpartner der </a:t>
            </a:r>
            <a:r>
              <a:rPr lang="de-DE" sz="2200" dirty="0" smtClean="0">
                <a:solidFill>
                  <a:srgbClr val="333333"/>
                </a:solidFill>
              </a:rPr>
              <a:t>DDB</a:t>
            </a:r>
            <a:endParaRPr lang="de-DE" sz="2200" dirty="0">
              <a:solidFill>
                <a:srgbClr val="333333"/>
              </a:solidFill>
            </a:endParaRPr>
          </a:p>
          <a:p>
            <a:pPr lvl="0">
              <a:buFont typeface="Symbol" panose="05050102010706020507" pitchFamily="18" charset="2"/>
              <a:buChar char="-"/>
            </a:pPr>
            <a:endParaRPr lang="de-DE" sz="2200" dirty="0">
              <a:solidFill>
                <a:srgbClr val="333333"/>
              </a:solidFill>
            </a:endParaRPr>
          </a:p>
          <a:p>
            <a:pPr lvl="0">
              <a:buFont typeface="Symbol" panose="05050102010706020507" pitchFamily="18" charset="2"/>
              <a:buChar char="-"/>
            </a:pPr>
            <a:r>
              <a:rPr lang="de-DE" sz="2200" dirty="0">
                <a:solidFill>
                  <a:srgbClr val="333333"/>
                </a:solidFill>
              </a:rPr>
              <a:t>Objekte aus der DDB in neuen Zusammenhang </a:t>
            </a:r>
            <a:r>
              <a:rPr lang="de-DE" sz="2200" dirty="0" smtClean="0">
                <a:solidFill>
                  <a:srgbClr val="333333"/>
                </a:solidFill>
              </a:rPr>
              <a:t>bringen</a:t>
            </a:r>
            <a:endParaRPr lang="de-DE" sz="2200" dirty="0">
              <a:solidFill>
                <a:srgbClr val="333333"/>
              </a:solidFill>
            </a:endParaRPr>
          </a:p>
          <a:p>
            <a:pPr lvl="0">
              <a:buFont typeface="Symbol" panose="05050102010706020507" pitchFamily="18" charset="2"/>
              <a:buChar char="-"/>
            </a:pPr>
            <a:endParaRPr lang="de-DE" sz="2200" dirty="0">
              <a:solidFill>
                <a:srgbClr val="333333"/>
              </a:solidFill>
            </a:endParaRPr>
          </a:p>
          <a:p>
            <a:pPr lvl="0">
              <a:buFont typeface="Symbol" panose="05050102010706020507" pitchFamily="18" charset="2"/>
              <a:buChar char="-"/>
            </a:pPr>
            <a:r>
              <a:rPr lang="de-DE" sz="2200" dirty="0" smtClean="0">
                <a:solidFill>
                  <a:srgbClr val="333333"/>
                </a:solidFill>
              </a:rPr>
              <a:t>Kostenlos</a:t>
            </a:r>
            <a:endParaRPr lang="de-DE" sz="2200" dirty="0">
              <a:solidFill>
                <a:srgbClr val="333333"/>
              </a:solidFill>
            </a:endParaRPr>
          </a:p>
          <a:p>
            <a:pPr marL="0" lvl="0" indent="0">
              <a:buNone/>
            </a:pPr>
            <a:endParaRPr lang="de-DE" sz="1600" dirty="0">
              <a:solidFill>
                <a:srgbClr val="333333"/>
              </a:solidFill>
            </a:endParaRPr>
          </a:p>
          <a:p>
            <a:pPr marL="0" lvl="0" indent="0">
              <a:buNone/>
            </a:pPr>
            <a:endParaRPr lang="de-DE" sz="1600" dirty="0">
              <a:solidFill>
                <a:srgbClr val="333333"/>
              </a:solidFill>
            </a:endParaRPr>
          </a:p>
          <a:p>
            <a:pPr marL="0" lvl="0" indent="0">
              <a:buNone/>
            </a:pPr>
            <a:endParaRPr lang="de-DE" sz="22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8" y="1484784"/>
            <a:ext cx="839844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5"/>
          <p:cNvSpPr txBox="1">
            <a:spLocks/>
          </p:cNvSpPr>
          <p:nvPr/>
        </p:nvSpPr>
        <p:spPr>
          <a:xfrm>
            <a:off x="664800" y="664801"/>
            <a:ext cx="6283688" cy="4250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Texte und Objekte arrangieren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Deutsche</a:t>
            </a:r>
            <a:r>
              <a:rPr lang="de-DE" sz="1000" baseline="0" dirty="0">
                <a:solidFill>
                  <a:schemeClr val="bg1">
                    <a:lumMod val="50000"/>
                  </a:schemeClr>
                </a:solidFill>
              </a:rPr>
              <a:t> Digitale Bibliothek | Fachstelle Museum                                   Stiftung Preußischer Kulturbesitz | Staatliche Museen zu Berlin | Institut für Musemsforschung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732240" y="2708920"/>
            <a:ext cx="360040" cy="576064"/>
          </a:xfrm>
          <a:prstGeom prst="rect">
            <a:avLst/>
          </a:prstGeom>
          <a:noFill/>
          <a:ln w="15875">
            <a:solidFill>
              <a:srgbClr val="A500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54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45805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platzhalter 5"/>
          <p:cNvSpPr txBox="1">
            <a:spLocks/>
          </p:cNvSpPr>
          <p:nvPr/>
        </p:nvSpPr>
        <p:spPr>
          <a:xfrm>
            <a:off x="664800" y="664801"/>
            <a:ext cx="6283688" cy="4250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Metadaten zum Objekt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Deutsche</a:t>
            </a:r>
            <a:r>
              <a:rPr lang="de-DE" sz="1000" baseline="0" dirty="0">
                <a:solidFill>
                  <a:schemeClr val="bg1">
                    <a:lumMod val="50000"/>
                  </a:schemeClr>
                </a:solidFill>
              </a:rPr>
              <a:t> Digitale Bibliothek | Fachstelle Museum                                   Stiftung Preußischer Kulturbesitz | Staatliche Museen zu Berlin | Institut für Musemsforschung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139952" y="3375242"/>
            <a:ext cx="3312368" cy="557813"/>
          </a:xfrm>
          <a:prstGeom prst="rect">
            <a:avLst/>
          </a:prstGeom>
          <a:noFill/>
          <a:ln w="15875">
            <a:solidFill>
              <a:srgbClr val="A500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4139952" y="4082497"/>
            <a:ext cx="792088" cy="354615"/>
          </a:xfrm>
          <a:prstGeom prst="rect">
            <a:avLst/>
          </a:prstGeom>
          <a:noFill/>
          <a:ln w="15875">
            <a:solidFill>
              <a:srgbClr val="A500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13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768752" cy="485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platzhalter 5"/>
          <p:cNvSpPr txBox="1">
            <a:spLocks/>
          </p:cNvSpPr>
          <p:nvPr/>
        </p:nvSpPr>
        <p:spPr>
          <a:xfrm>
            <a:off x="664800" y="664801"/>
            <a:ext cx="6283688" cy="4250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Link zum Objekt in der DDB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Deutsche</a:t>
            </a:r>
            <a:r>
              <a:rPr lang="de-DE" sz="1000" baseline="0" dirty="0">
                <a:solidFill>
                  <a:schemeClr val="bg1">
                    <a:lumMod val="50000"/>
                  </a:schemeClr>
                </a:solidFill>
              </a:rPr>
              <a:t> Digitale Bibliothek | Fachstelle Museum                                   Stiftung Preußischer Kulturbesitz | Staatliche Museen zu Berlin | Institut für Musemsforschung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4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Deutsche</a:t>
            </a:r>
            <a:r>
              <a:rPr lang="de-DE" sz="1000" baseline="0" dirty="0">
                <a:solidFill>
                  <a:schemeClr val="bg1">
                    <a:lumMod val="50000"/>
                  </a:schemeClr>
                </a:solidFill>
              </a:rPr>
              <a:t> Digitale Bibliothek | Fachstelle Museum                                   Stiftung Preußischer Kulturbesitz | Staatliche Museen zu Berlin | Institut für Musemsforschung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platzhalter 5"/>
          <p:cNvSpPr txBox="1">
            <a:spLocks/>
          </p:cNvSpPr>
          <p:nvPr/>
        </p:nvSpPr>
        <p:spPr>
          <a:xfrm>
            <a:off x="664800" y="664801"/>
            <a:ext cx="6283688" cy="4250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Teilhabende Institutionen benennen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96752"/>
            <a:ext cx="863926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547664" y="3429000"/>
            <a:ext cx="1368152" cy="354615"/>
          </a:xfrm>
          <a:prstGeom prst="rect">
            <a:avLst/>
          </a:prstGeom>
          <a:noFill/>
          <a:ln w="15875">
            <a:solidFill>
              <a:srgbClr val="A500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05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80512" cy="702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7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Impressum</a:t>
            </a:r>
            <a:endParaRPr lang="de-D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816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Deutsche</a:t>
            </a:r>
            <a:r>
              <a:rPr lang="de-DE" sz="1000" baseline="0" dirty="0">
                <a:solidFill>
                  <a:schemeClr val="bg1">
                    <a:lumMod val="50000"/>
                  </a:schemeClr>
                </a:solidFill>
              </a:rPr>
              <a:t> Digitale Bibliothek | Fachstelle Museum                                   Stiftung Preußischer Kulturbesitz | Staatliche Museen zu Berlin | Institut für Musemsforschung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7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545826" y="2420888"/>
            <a:ext cx="7770589" cy="399883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ddbstudio@deutsche-digitale-bibliothek.de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Textplatzhalter 1"/>
          <p:cNvSpPr txBox="1">
            <a:spLocks/>
          </p:cNvSpPr>
          <p:nvPr/>
        </p:nvSpPr>
        <p:spPr>
          <a:xfrm>
            <a:off x="512400" y="512401"/>
            <a:ext cx="6283688" cy="3998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Deutsche</a:t>
            </a:r>
            <a:r>
              <a:rPr lang="de-DE" sz="1000" baseline="0" dirty="0">
                <a:solidFill>
                  <a:schemeClr val="bg1">
                    <a:lumMod val="50000"/>
                  </a:schemeClr>
                </a:solidFill>
              </a:rPr>
              <a:t> Digitale Bibliothek | Fachstelle Museum                                   Stiftung Preußischer Kulturbesitz | Staatliche Museen zu Berlin | Institut für Musemsforschung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platzhalter 1"/>
          <p:cNvSpPr txBox="1">
            <a:spLocks/>
          </p:cNvSpPr>
          <p:nvPr/>
        </p:nvSpPr>
        <p:spPr>
          <a:xfrm>
            <a:off x="360000" y="360001"/>
            <a:ext cx="6283688" cy="3998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21534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360613" y="4475163"/>
            <a:ext cx="6553200" cy="1011237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Herzlichen Dank</a:t>
            </a:r>
            <a:br>
              <a:rPr lang="de-DE" dirty="0" smtClean="0"/>
            </a:br>
            <a:r>
              <a:rPr lang="de-DE" dirty="0" smtClean="0"/>
              <a:t>	für Ihre Aufmerksamkeit!</a:t>
            </a:r>
            <a:endParaRPr lang="de-DE" dirty="0"/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5903062" y="1811341"/>
            <a:ext cx="3078984" cy="25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000"/>
              </a:lnSpc>
              <a:spcAft>
                <a:spcPts val="400"/>
              </a:spcAft>
            </a:pPr>
            <a:r>
              <a:rPr lang="de-DE" dirty="0" smtClean="0">
                <a:solidFill>
                  <a:srgbClr val="7F7F7F"/>
                </a:solidFill>
                <a:latin typeface="+mn-lt"/>
              </a:rPr>
              <a:t>Deutsche Digitale Bibliothek</a:t>
            </a:r>
          </a:p>
          <a:p>
            <a:pPr>
              <a:lnSpc>
                <a:spcPts val="2000"/>
              </a:lnSpc>
              <a:spcAft>
                <a:spcPts val="400"/>
              </a:spcAft>
            </a:pPr>
            <a:r>
              <a:rPr lang="de-DE" altLang="de-DE" dirty="0" smtClean="0">
                <a:solidFill>
                  <a:srgbClr val="7F7F7F"/>
                </a:solidFill>
                <a:latin typeface="+mn-lt"/>
              </a:rPr>
              <a:t>Fachstelle Museum</a:t>
            </a:r>
          </a:p>
          <a:p>
            <a:pPr>
              <a:lnSpc>
                <a:spcPts val="2000"/>
              </a:lnSpc>
              <a:spcAft>
                <a:spcPts val="400"/>
              </a:spcAft>
            </a:pPr>
            <a:endParaRPr lang="de-DE" altLang="de-DE" dirty="0">
              <a:solidFill>
                <a:srgbClr val="7F7F7F"/>
              </a:solidFill>
              <a:latin typeface="+mn-lt"/>
            </a:endParaRPr>
          </a:p>
          <a:p>
            <a:pPr>
              <a:lnSpc>
                <a:spcPts val="2000"/>
              </a:lnSpc>
              <a:spcAft>
                <a:spcPts val="400"/>
              </a:spcAft>
            </a:pPr>
            <a:r>
              <a:rPr lang="de-DE" altLang="de-DE" dirty="0" smtClean="0">
                <a:solidFill>
                  <a:srgbClr val="7F7F7F"/>
                </a:solidFill>
                <a:latin typeface="+mn-lt"/>
              </a:rPr>
              <a:t>Staatliche Museen zu Berlin –</a:t>
            </a:r>
          </a:p>
          <a:p>
            <a:pPr>
              <a:lnSpc>
                <a:spcPts val="2000"/>
              </a:lnSpc>
              <a:spcAft>
                <a:spcPts val="400"/>
              </a:spcAft>
            </a:pPr>
            <a:r>
              <a:rPr lang="de-DE" altLang="de-DE" dirty="0" smtClean="0">
                <a:solidFill>
                  <a:srgbClr val="7F7F7F"/>
                </a:solidFill>
                <a:latin typeface="+mn-lt"/>
              </a:rPr>
              <a:t>Preußischer Kulturbesitz</a:t>
            </a:r>
          </a:p>
          <a:p>
            <a:pPr>
              <a:lnSpc>
                <a:spcPts val="2000"/>
              </a:lnSpc>
              <a:spcAft>
                <a:spcPts val="400"/>
              </a:spcAft>
            </a:pPr>
            <a:r>
              <a:rPr lang="de-DE" altLang="de-DE" dirty="0">
                <a:solidFill>
                  <a:srgbClr val="7F7F7F"/>
                </a:solidFill>
                <a:latin typeface="+mn-lt"/>
              </a:rPr>
              <a:t>Institut für Museumsforschung</a:t>
            </a:r>
          </a:p>
          <a:p>
            <a:pPr>
              <a:lnSpc>
                <a:spcPts val="2000"/>
              </a:lnSpc>
              <a:spcAft>
                <a:spcPts val="400"/>
              </a:spcAft>
            </a:pPr>
            <a:endParaRPr lang="de-DE" altLang="de-DE" dirty="0" smtClean="0">
              <a:solidFill>
                <a:srgbClr val="7F7F7F"/>
              </a:solidFill>
              <a:latin typeface="+mn-lt"/>
            </a:endParaRPr>
          </a:p>
          <a:p>
            <a:pPr>
              <a:lnSpc>
                <a:spcPts val="2000"/>
              </a:lnSpc>
              <a:spcAft>
                <a:spcPts val="400"/>
              </a:spcAft>
            </a:pPr>
            <a:endParaRPr lang="de-DE" dirty="0" smtClean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23556" name="Textplatzhalter 4"/>
          <p:cNvSpPr>
            <a:spLocks/>
          </p:cNvSpPr>
          <p:nvPr/>
        </p:nvSpPr>
        <p:spPr bwMode="auto">
          <a:xfrm>
            <a:off x="3098800" y="5757549"/>
            <a:ext cx="5672138" cy="14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lnSpc>
                <a:spcPts val="2000"/>
              </a:lnSpc>
              <a:buFont typeface="Arial" charset="0"/>
              <a:buNone/>
            </a:pPr>
            <a:r>
              <a:rPr lang="de-DE" altLang="de-DE" sz="1600" dirty="0" smtClean="0">
                <a:solidFill>
                  <a:srgbClr val="7F7F7F"/>
                </a:solidFill>
                <a:latin typeface="Calibri" pitchFamily="34" charset="0"/>
              </a:rPr>
              <a:t>Kontaktieren Sie uns:</a:t>
            </a:r>
          </a:p>
          <a:p>
            <a:pPr eaLnBrk="0" hangingPunct="0">
              <a:lnSpc>
                <a:spcPts val="2000"/>
              </a:lnSpc>
              <a:buFont typeface="Arial" charset="0"/>
              <a:buNone/>
            </a:pPr>
            <a:r>
              <a:rPr lang="de-DE" altLang="de-DE" sz="1600" dirty="0" smtClean="0">
                <a:solidFill>
                  <a:srgbClr val="7F7F7F"/>
                </a:solidFill>
                <a:latin typeface="Calibri" pitchFamily="34" charset="0"/>
              </a:rPr>
              <a:t>museum@deutsche-digitale-bibliothek.de</a:t>
            </a:r>
          </a:p>
          <a:p>
            <a:pPr eaLnBrk="0" hangingPunct="0">
              <a:lnSpc>
                <a:spcPts val="2000"/>
              </a:lnSpc>
              <a:buFont typeface="Arial" charset="0"/>
              <a:buNone/>
            </a:pPr>
            <a:r>
              <a:rPr lang="de-DE" altLang="de-DE" sz="1600" dirty="0">
                <a:solidFill>
                  <a:srgbClr val="7F7F7F"/>
                </a:solidFill>
                <a:latin typeface="Calibri" pitchFamily="34" charset="0"/>
              </a:rPr>
              <a:t>Tel</a:t>
            </a:r>
            <a:r>
              <a:rPr lang="de-DE" altLang="de-DE" sz="1600" dirty="0" smtClean="0">
                <a:solidFill>
                  <a:srgbClr val="7F7F7F"/>
                </a:solidFill>
                <a:latin typeface="Calibri" pitchFamily="34" charset="0"/>
              </a:rPr>
              <a:t>. </a:t>
            </a:r>
            <a:r>
              <a:rPr lang="de-DE" altLang="de-DE" sz="1600" dirty="0">
                <a:solidFill>
                  <a:srgbClr val="7F7F7F"/>
                </a:solidFill>
                <a:latin typeface="Calibri" pitchFamily="34" charset="0"/>
              </a:rPr>
              <a:t>030 8301-492</a:t>
            </a:r>
          </a:p>
          <a:p>
            <a:pPr eaLnBrk="0" hangingPunct="0">
              <a:lnSpc>
                <a:spcPts val="2000"/>
              </a:lnSpc>
              <a:buFont typeface="Arial" charset="0"/>
              <a:buNone/>
            </a:pPr>
            <a:endParaRPr lang="de-DE" altLang="de-DE" sz="1600" dirty="0" smtClean="0">
              <a:solidFill>
                <a:srgbClr val="7F7F7F"/>
              </a:solidFill>
              <a:latin typeface="Calibri" pitchFamily="34" charset="0"/>
            </a:endParaRPr>
          </a:p>
          <a:p>
            <a:pPr eaLnBrk="0" hangingPunct="0">
              <a:lnSpc>
                <a:spcPts val="2000"/>
              </a:lnSpc>
              <a:buFont typeface="Arial" charset="0"/>
              <a:buNone/>
            </a:pPr>
            <a:endParaRPr lang="de-DE" altLang="de-DE" sz="16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6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sz="1600" dirty="0"/>
          </a:p>
          <a:p>
            <a:endParaRPr lang="de-DE" sz="1600" dirty="0"/>
          </a:p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Textplatzhalter 5"/>
          <p:cNvSpPr txBox="1">
            <a:spLocks/>
          </p:cNvSpPr>
          <p:nvPr/>
        </p:nvSpPr>
        <p:spPr>
          <a:xfrm>
            <a:off x="512400" y="512401"/>
            <a:ext cx="6283688" cy="4250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Virtuelle Ausstellungen in der DDB</a:t>
            </a:r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7384"/>
            <a:ext cx="8136904" cy="688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5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Deutsche</a:t>
            </a:r>
            <a:r>
              <a:rPr lang="de-DE" sz="1000" baseline="0" dirty="0">
                <a:solidFill>
                  <a:schemeClr val="bg1">
                    <a:lumMod val="50000"/>
                  </a:schemeClr>
                </a:solidFill>
              </a:rPr>
              <a:t> Digitale Bibliothek | Fachstelle Museum                                   Stiftung Preußischer Kulturbesitz | Staatliche Museen zu Berlin | Institut für Musemsforschung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360000" y="1440000"/>
            <a:ext cx="6282000" cy="468000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endParaRPr lang="de-DE" sz="2200" dirty="0">
              <a:solidFill>
                <a:srgbClr val="333333"/>
              </a:solidFill>
            </a:endParaRPr>
          </a:p>
          <a:p>
            <a:pPr marL="343080" lvl="0" indent="-342720" defTabSz="914400">
              <a:spcBef>
                <a:spcPts val="439"/>
              </a:spcBef>
              <a:buClr>
                <a:srgbClr val="333333"/>
              </a:buClr>
              <a:buFont typeface="Symbol"/>
              <a:buChar char="-"/>
            </a:pPr>
            <a:r>
              <a:rPr lang="de-DE" sz="22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Virtuelle Ausstellungen seit 2014</a:t>
            </a:r>
          </a:p>
          <a:p>
            <a:pPr marL="343080" lvl="0" indent="-342720" defTabSz="914400">
              <a:spcBef>
                <a:spcPts val="439"/>
              </a:spcBef>
              <a:buClr>
                <a:srgbClr val="333333"/>
              </a:buClr>
              <a:buFont typeface="Symbol"/>
              <a:buChar char="-"/>
            </a:pPr>
            <a:endParaRPr lang="de-DE" sz="2200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lvl="0" indent="-342720" defTabSz="914400">
              <a:spcBef>
                <a:spcPts val="439"/>
              </a:spcBef>
              <a:buClr>
                <a:srgbClr val="333333"/>
              </a:buClr>
              <a:buFont typeface="Symbol"/>
              <a:buChar char="-"/>
            </a:pPr>
            <a:r>
              <a:rPr lang="de-DE" sz="22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Sammlungen bzw. analoge Ausstellungen einem größeren Publikum zugänglich machen</a:t>
            </a:r>
          </a:p>
          <a:p>
            <a:pPr marL="343080" lvl="0" indent="-342720" defTabSz="914400">
              <a:spcBef>
                <a:spcPts val="439"/>
              </a:spcBef>
              <a:buClr>
                <a:srgbClr val="333333"/>
              </a:buClr>
              <a:buFont typeface="Symbol"/>
              <a:buChar char="-"/>
            </a:pPr>
            <a:endParaRPr lang="de-DE" sz="2200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lvl="0" indent="-342720" defTabSz="914400">
              <a:spcBef>
                <a:spcPts val="439"/>
              </a:spcBef>
              <a:buClr>
                <a:srgbClr val="333333"/>
              </a:buClr>
              <a:buFont typeface="Symbol"/>
              <a:buChar char="-"/>
            </a:pPr>
            <a:r>
              <a:rPr lang="de-DE" sz="22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Alternativer Portaleinstieg</a:t>
            </a:r>
            <a:endParaRPr lang="de-DE" spc="-1" dirty="0">
              <a:solidFill>
                <a:srgbClr val="A5003B"/>
              </a:solidFill>
              <a:uFill>
                <a:solidFill>
                  <a:srgbClr val="FFFFFF"/>
                </a:solidFill>
              </a:uFill>
            </a:endParaRPr>
          </a:p>
          <a:p>
            <a:pPr marL="0" lvl="0" indent="0">
              <a:buNone/>
            </a:pPr>
            <a:endParaRPr lang="de-DE" sz="1600" dirty="0">
              <a:solidFill>
                <a:srgbClr val="333333"/>
              </a:solidFill>
            </a:endParaRPr>
          </a:p>
          <a:p>
            <a:pPr marL="0" lvl="0" indent="0">
              <a:buNone/>
            </a:pPr>
            <a:endParaRPr lang="de-DE" sz="1600" dirty="0">
              <a:solidFill>
                <a:srgbClr val="333333"/>
              </a:solidFill>
            </a:endParaRPr>
          </a:p>
          <a:p>
            <a:pPr marL="0" lvl="0" indent="0">
              <a:buNone/>
            </a:pPr>
            <a:endParaRPr lang="de-DE" sz="2200" dirty="0">
              <a:solidFill>
                <a:srgbClr val="333333"/>
              </a:solidFill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512280" y="512280"/>
            <a:ext cx="628344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519"/>
              </a:spcBef>
            </a:pPr>
            <a:r>
              <a:rPr lang="en-GB" sz="2600" b="0" strike="noStrike" spc="-1" dirty="0" err="1">
                <a:solidFill>
                  <a:srgbClr val="A5003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Warum</a:t>
            </a:r>
            <a:r>
              <a:rPr lang="en-GB" sz="2600" b="0" strike="noStrike" spc="-1" dirty="0">
                <a:solidFill>
                  <a:srgbClr val="A5003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GB" sz="2600" b="0" strike="noStrike" spc="-1" dirty="0" err="1">
                <a:solidFill>
                  <a:srgbClr val="A5003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DDBstudio</a:t>
            </a:r>
            <a:r>
              <a:rPr lang="en-GB" sz="2600" b="0" strike="noStrike" spc="-1" dirty="0">
                <a:solidFill>
                  <a:srgbClr val="A5003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  <a:endParaRPr lang="en-GB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en-GB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1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Deutsche</a:t>
            </a:r>
            <a:r>
              <a:rPr lang="de-DE" sz="1000" baseline="0" dirty="0">
                <a:solidFill>
                  <a:schemeClr val="bg1">
                    <a:lumMod val="50000"/>
                  </a:schemeClr>
                </a:solidFill>
              </a:rPr>
              <a:t> Digitale Bibliothek | Fachstelle Museum                                   Stiftung Preußischer Kulturbesitz | Staatliche Museen zu Berlin | Institut für Musemsforschung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360000" y="1440000"/>
            <a:ext cx="6282000" cy="468000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endParaRPr lang="de-DE" sz="1600" dirty="0">
              <a:solidFill>
                <a:srgbClr val="333333"/>
              </a:solidFill>
            </a:endParaRPr>
          </a:p>
          <a:p>
            <a:pPr lvl="0">
              <a:buFont typeface="Symbol" panose="05050102010706020507" pitchFamily="18" charset="2"/>
              <a:buChar char="-"/>
            </a:pPr>
            <a:r>
              <a:rPr lang="de-DE" sz="2200" dirty="0">
                <a:solidFill>
                  <a:srgbClr val="333333"/>
                </a:solidFill>
              </a:rPr>
              <a:t>Open Source-Software OMEKA</a:t>
            </a:r>
          </a:p>
          <a:p>
            <a:pPr lvl="0">
              <a:buFont typeface="Symbol" panose="05050102010706020507" pitchFamily="18" charset="2"/>
              <a:buChar char="-"/>
            </a:pPr>
            <a:endParaRPr lang="de-DE" sz="2200" dirty="0">
              <a:solidFill>
                <a:srgbClr val="333333"/>
              </a:solidFill>
            </a:endParaRPr>
          </a:p>
          <a:p>
            <a:pPr lvl="0">
              <a:buFont typeface="Symbol" panose="05050102010706020507" pitchFamily="18" charset="2"/>
              <a:buChar char="-"/>
            </a:pPr>
            <a:r>
              <a:rPr lang="de-DE" sz="2200" dirty="0">
                <a:solidFill>
                  <a:srgbClr val="333333"/>
                </a:solidFill>
              </a:rPr>
              <a:t>„</a:t>
            </a:r>
            <a:r>
              <a:rPr lang="de-DE" sz="2200" dirty="0" err="1">
                <a:solidFill>
                  <a:srgbClr val="333333"/>
                </a:solidFill>
              </a:rPr>
              <a:t>Scrollytelling</a:t>
            </a:r>
            <a:r>
              <a:rPr lang="de-DE" sz="2200" dirty="0">
                <a:solidFill>
                  <a:srgbClr val="333333"/>
                </a:solidFill>
              </a:rPr>
              <a:t>“-Prinzip</a:t>
            </a:r>
          </a:p>
          <a:p>
            <a:pPr lvl="0">
              <a:buFont typeface="Symbol" panose="05050102010706020507" pitchFamily="18" charset="2"/>
              <a:buChar char="-"/>
            </a:pPr>
            <a:endParaRPr lang="de-DE" sz="2200" dirty="0">
              <a:solidFill>
                <a:srgbClr val="333333"/>
              </a:solidFill>
            </a:endParaRPr>
          </a:p>
          <a:p>
            <a:pPr lvl="0">
              <a:buFont typeface="Symbol" panose="05050102010706020507" pitchFamily="18" charset="2"/>
              <a:buChar char="-"/>
            </a:pPr>
            <a:r>
              <a:rPr lang="de-DE" sz="2200" dirty="0">
                <a:solidFill>
                  <a:srgbClr val="333333"/>
                </a:solidFill>
              </a:rPr>
              <a:t>Endgerätkompatibel</a:t>
            </a:r>
          </a:p>
          <a:p>
            <a:pPr marL="0" lvl="0" indent="0">
              <a:buNone/>
            </a:pPr>
            <a:endParaRPr lang="de-DE" sz="2200" dirty="0">
              <a:solidFill>
                <a:srgbClr val="333333"/>
              </a:solidFill>
            </a:endParaRPr>
          </a:p>
        </p:txBody>
      </p:sp>
      <p:sp>
        <p:nvSpPr>
          <p:cNvPr id="7" name="Textplatzhalter 5"/>
          <p:cNvSpPr txBox="1">
            <a:spLocks/>
          </p:cNvSpPr>
          <p:nvPr/>
        </p:nvSpPr>
        <p:spPr>
          <a:xfrm>
            <a:off x="512400" y="512401"/>
            <a:ext cx="6283688" cy="4250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Technische Besonderheiten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24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Deutsche</a:t>
            </a:r>
            <a:r>
              <a:rPr lang="de-DE" sz="1000" baseline="0" dirty="0">
                <a:solidFill>
                  <a:schemeClr val="bg1">
                    <a:lumMod val="50000"/>
                  </a:schemeClr>
                </a:solidFill>
              </a:rPr>
              <a:t> Digitale Bibliothek | Fachstelle Museum                                   Stiftung Preußischer Kulturbesitz | Staatliche Museen zu Berlin | Institut für Musemsforschung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platzhalter 5"/>
          <p:cNvSpPr txBox="1">
            <a:spLocks/>
          </p:cNvSpPr>
          <p:nvPr/>
        </p:nvSpPr>
        <p:spPr>
          <a:xfrm>
            <a:off x="512400" y="512401"/>
            <a:ext cx="6283688" cy="4250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Regen auf dem Schirm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" y="1277392"/>
            <a:ext cx="9143751" cy="510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500608" y="1700808"/>
            <a:ext cx="7527776" cy="1800225"/>
          </a:xfrm>
        </p:spPr>
        <p:txBody>
          <a:bodyPr/>
          <a:lstStyle/>
          <a:p>
            <a:r>
              <a:rPr lang="de-DE" sz="2000" dirty="0">
                <a:solidFill>
                  <a:schemeClr val="tx1"/>
                </a:solidFill>
              </a:rPr>
              <a:t>http://ausstellungen.deutsche-digitale-bibliothek.de/regen/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3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360000" y="1440000"/>
            <a:ext cx="6281640" cy="467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439"/>
              </a:spcBef>
            </a:pPr>
            <a:endParaRPr lang="de-DE" sz="3200" b="0" strike="noStrike" spc="-1" dirty="0">
              <a:solidFill>
                <a:srgbClr val="A5003B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333333"/>
              </a:buClr>
              <a:buFont typeface="Symbol"/>
              <a:buChar char="-"/>
            </a:pPr>
            <a:r>
              <a:rPr lang="de-DE" sz="22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Einrichtung in der DDB registriert</a:t>
            </a:r>
            <a:endParaRPr lang="de-DE" sz="3200" b="0" strike="noStrike" spc="-1" dirty="0">
              <a:solidFill>
                <a:srgbClr val="A5003B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lang="de-DE" sz="3200" b="0" strike="noStrike" spc="-1" dirty="0">
              <a:solidFill>
                <a:srgbClr val="A5003B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333333"/>
              </a:buClr>
              <a:buFont typeface="Symbol"/>
              <a:buChar char="-"/>
            </a:pPr>
            <a:r>
              <a:rPr lang="de-DE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Internetverbindung, um auf Ausstellungstool zuzugreifen – Hosting erfolgt durch die DDB</a:t>
            </a:r>
            <a:endParaRPr lang="de-DE" sz="3200" b="0" strike="noStrike" spc="-1" dirty="0">
              <a:solidFill>
                <a:srgbClr val="A5003B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lang="de-DE" sz="3200" b="0" strike="noStrike" spc="-1" dirty="0">
              <a:solidFill>
                <a:srgbClr val="A5003B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lang="de-DE" sz="3200" b="0" strike="noStrike" spc="-1" dirty="0">
              <a:solidFill>
                <a:srgbClr val="A5003B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lang="de-DE" sz="3200" b="0" strike="noStrike" spc="-1" dirty="0">
              <a:solidFill>
                <a:srgbClr val="A5003B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lang="de-DE" sz="3200" b="0" strike="noStrike" spc="-1" dirty="0">
              <a:solidFill>
                <a:srgbClr val="A5003B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lang="de-DE" sz="3200" b="0" strike="noStrike" spc="-1" dirty="0">
              <a:solidFill>
                <a:srgbClr val="A5003B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de-DE" sz="3200" b="0" strike="noStrike" spc="-1" dirty="0">
              <a:solidFill>
                <a:srgbClr val="A5003B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de-DE" sz="3200" b="0" strike="noStrike" spc="-1" dirty="0">
              <a:solidFill>
                <a:srgbClr val="A5003B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lang="de-DE" sz="3200" b="0" strike="noStrike" spc="-1" dirty="0">
              <a:solidFill>
                <a:srgbClr val="A5003B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360000" y="360000"/>
            <a:ext cx="6283440" cy="42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519"/>
              </a:spcBef>
            </a:pPr>
            <a:endParaRPr lang="de-DE" sz="3200" b="0" strike="noStrike" spc="-1">
              <a:solidFill>
                <a:srgbClr val="A5003B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de-DE" sz="3200" b="0" strike="noStrike" spc="-1">
              <a:solidFill>
                <a:srgbClr val="A5003B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512280" y="512280"/>
            <a:ext cx="628344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519"/>
              </a:spcBef>
            </a:pPr>
            <a:r>
              <a:rPr lang="en-GB" sz="2600" b="0" strike="noStrike" spc="-1">
                <a:solidFill>
                  <a:srgbClr val="A5003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Voraussetzungen für die Erstellung einer Ausstellung in DDBstudio</a:t>
            </a:r>
            <a:endParaRPr lang="en-GB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6455996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Deutsche</a:t>
            </a:r>
            <a:r>
              <a:rPr lang="de-DE" sz="1000" baseline="0" dirty="0">
                <a:solidFill>
                  <a:schemeClr val="bg1">
                    <a:lumMod val="50000"/>
                  </a:schemeClr>
                </a:solidFill>
              </a:rPr>
              <a:t> Digitale Bibliothek | Fachstelle Museum                                   Stiftung Preußischer Kulturbesitz | Staatliche Museen zu Berlin | Institut für Musemsforschung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6718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11098713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308562" y="260648"/>
            <a:ext cx="5943957" cy="1800200"/>
          </a:xfrm>
        </p:spPr>
        <p:txBody>
          <a:bodyPr/>
          <a:lstStyle/>
          <a:p>
            <a:r>
              <a:rPr lang="de-DE" sz="2000" dirty="0" smtClean="0">
                <a:solidFill>
                  <a:schemeClr val="tx1"/>
                </a:solidFill>
              </a:rPr>
              <a:t>https</a:t>
            </a:r>
            <a:r>
              <a:rPr lang="de-DE" sz="2000" dirty="0">
                <a:solidFill>
                  <a:schemeClr val="tx1"/>
                </a:solidFill>
              </a:rPr>
              <a:t>://pro.deutsche-digitale-bibliothek.de</a:t>
            </a:r>
            <a:r>
              <a:rPr lang="de-DE" sz="2000" dirty="0" smtClean="0">
                <a:solidFill>
                  <a:schemeClr val="tx1"/>
                </a:solidFill>
              </a:rPr>
              <a:t>/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ausstellungsprojekt-starten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79512" y="3395709"/>
            <a:ext cx="2592288" cy="249315"/>
          </a:xfrm>
          <a:prstGeom prst="rect">
            <a:avLst/>
          </a:prstGeom>
          <a:noFill/>
          <a:ln w="15875">
            <a:solidFill>
              <a:srgbClr val="A500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67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 smtClean="0"/>
              <a:t>Gültige Emailadresse erforderlich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endParaRPr lang="de-DE" dirty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 smtClean="0"/>
              <a:t>Schlussredaktion und Publikationsfreigabe durch die DDB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endParaRPr lang="de-DE" dirty="0" smtClean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 smtClean="0"/>
              <a:t>Einräumung von Nutzungsrechten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sz="1600" dirty="0"/>
          </a:p>
          <a:p>
            <a:endParaRPr lang="de-DE" sz="1600" dirty="0"/>
          </a:p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Textplatzhalter 5"/>
          <p:cNvSpPr txBox="1">
            <a:spLocks/>
          </p:cNvSpPr>
          <p:nvPr/>
        </p:nvSpPr>
        <p:spPr>
          <a:xfrm>
            <a:off x="512400" y="512401"/>
            <a:ext cx="6283688" cy="4250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Nutzungsbedingungen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34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Zwischentitel">
  <a:themeElements>
    <a:clrScheme name="DDB">
      <a:dk1>
        <a:srgbClr val="A5003B"/>
      </a:dk1>
      <a:lt1>
        <a:srgbClr val="FFFFFF"/>
      </a:lt1>
      <a:dk2>
        <a:srgbClr val="333333"/>
      </a:dk2>
      <a:lt2>
        <a:srgbClr val="FFFFFF"/>
      </a:lt2>
      <a:accent1>
        <a:srgbClr val="D1411C"/>
      </a:accent1>
      <a:accent2>
        <a:srgbClr val="458240"/>
      </a:accent2>
      <a:accent3>
        <a:srgbClr val="2D4694"/>
      </a:accent3>
      <a:accent4>
        <a:srgbClr val="00818E"/>
      </a:accent4>
      <a:accent5>
        <a:srgbClr val="744094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Zwischentitel">
  <a:themeElements>
    <a:clrScheme name="DDB">
      <a:dk1>
        <a:srgbClr val="A5003B"/>
      </a:dk1>
      <a:lt1>
        <a:srgbClr val="FFFFFF"/>
      </a:lt1>
      <a:dk2>
        <a:srgbClr val="333333"/>
      </a:dk2>
      <a:lt2>
        <a:srgbClr val="FFFFFF"/>
      </a:lt2>
      <a:accent1>
        <a:srgbClr val="D1411C"/>
      </a:accent1>
      <a:accent2>
        <a:srgbClr val="458240"/>
      </a:accent2>
      <a:accent3>
        <a:srgbClr val="2D4694"/>
      </a:accent3>
      <a:accent4>
        <a:srgbClr val="00818E"/>
      </a:accent4>
      <a:accent5>
        <a:srgbClr val="744094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626</Words>
  <Application>Microsoft Office PowerPoint</Application>
  <PresentationFormat>Bildschirmpräsentation (4:3)</PresentationFormat>
  <Paragraphs>159</Paragraphs>
  <Slides>27</Slides>
  <Notes>27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27</vt:i4>
      </vt:variant>
    </vt:vector>
  </HeadingPairs>
  <TitlesOfParts>
    <vt:vector size="29" baseType="lpstr">
      <vt:lpstr>2_Zwischentitel</vt:lpstr>
      <vt:lpstr>3_Zwischentitel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Deutsche Nationalbibliothek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Effenberger, Claudia</dc:creator>
  <cp:lastModifiedBy>Marchini, Chiara</cp:lastModifiedBy>
  <cp:revision>1064</cp:revision>
  <cp:lastPrinted>2019-03-15T10:35:37Z</cp:lastPrinted>
  <dcterms:created xsi:type="dcterms:W3CDTF">2013-08-15T09:01:16Z</dcterms:created>
  <dcterms:modified xsi:type="dcterms:W3CDTF">2019-10-23T07:05:57Z</dcterms:modified>
</cp:coreProperties>
</file>